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notesMasterIdLst>
    <p:notesMasterId r:id="rId20"/>
  </p:notesMasterIdLst>
  <p:sldIdLst>
    <p:sldId id="256" r:id="rId2"/>
    <p:sldId id="258" r:id="rId3"/>
    <p:sldId id="257" r:id="rId4"/>
    <p:sldId id="259" r:id="rId5"/>
    <p:sldId id="268" r:id="rId6"/>
    <p:sldId id="269" r:id="rId7"/>
    <p:sldId id="270" r:id="rId8"/>
    <p:sldId id="271" r:id="rId9"/>
    <p:sldId id="273" r:id="rId10"/>
    <p:sldId id="272" r:id="rId11"/>
    <p:sldId id="260" r:id="rId12"/>
    <p:sldId id="267" r:id="rId13"/>
    <p:sldId id="262" r:id="rId14"/>
    <p:sldId id="263" r:id="rId15"/>
    <p:sldId id="265" r:id="rId16"/>
    <p:sldId id="264" r:id="rId17"/>
    <p:sldId id="274" r:id="rId18"/>
    <p:sldId id="275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2FE10851-DC5C-4F9B-875F-4FAAB0A472E8}">
          <p14:sldIdLst>
            <p14:sldId id="256"/>
            <p14:sldId id="258"/>
            <p14:sldId id="257"/>
            <p14:sldId id="259"/>
            <p14:sldId id="268"/>
            <p14:sldId id="269"/>
            <p14:sldId id="270"/>
            <p14:sldId id="271"/>
            <p14:sldId id="273"/>
            <p14:sldId id="272"/>
            <p14:sldId id="260"/>
            <p14:sldId id="267"/>
            <p14:sldId id="262"/>
            <p14:sldId id="263"/>
            <p14:sldId id="265"/>
            <p14:sldId id="264"/>
            <p14:sldId id="274"/>
            <p14:sldId id="275"/>
          </p14:sldIdLst>
        </p14:section>
        <p14:section name="Section sans titre" id="{90A96EEF-9BD4-45ED-AF79-253794B59603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9477" autoAdjust="0"/>
  </p:normalViewPr>
  <p:slideViewPr>
    <p:cSldViewPr snapToGrid="0">
      <p:cViewPr>
        <p:scale>
          <a:sx n="75" d="100"/>
          <a:sy n="75" d="100"/>
        </p:scale>
        <p:origin x="974" y="-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6B7E7F-D85D-4DEF-A3F4-5DA498CE22C8}" type="datetimeFigureOut">
              <a:rPr lang="fr-FR" smtClean="0"/>
              <a:t>01/02/2024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695883-0D89-459D-8D86-DE3BC1112D8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0008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101010"/>
                </a:solidFill>
                <a:effectLst/>
                <a:latin typeface="Arial" panose="020B0604020202020204" pitchFamily="34" charset="0"/>
              </a:rPr>
              <a:t>Plus d’utilisateurs + quantités d'applications  qui augmentent+ passage à l'</a:t>
            </a:r>
            <a:r>
              <a:rPr lang="fr-FR" sz="1800" b="0" i="0" u="none" strike="noStrike" dirty="0" err="1">
                <a:solidFill>
                  <a:srgbClr val="101010"/>
                </a:solidFill>
                <a:effectLst/>
                <a:latin typeface="Arial" panose="020B0604020202020204" pitchFamily="34" charset="0"/>
              </a:rPr>
              <a:t>echelle</a:t>
            </a:r>
            <a:r>
              <a:rPr lang="fr-FR" sz="1800" b="0" i="0" u="none" strike="noStrike" dirty="0">
                <a:solidFill>
                  <a:srgbClr val="101010"/>
                </a:solidFill>
                <a:effectLst/>
                <a:latin typeface="Arial" panose="020B0604020202020204" pitchFamily="34" charset="0"/>
              </a:rPr>
              <a:t>, évolution à la demande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fr-FR" sz="1800" b="0" i="0" u="none" strike="noStrike" dirty="0">
              <a:solidFill>
                <a:srgbClr val="101010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101010"/>
                </a:solidFill>
                <a:effectLst/>
                <a:latin typeface="Arial" panose="020B0604020202020204" pitchFamily="34" charset="0"/>
              </a:rPr>
              <a:t>data centers sont à l’origine de 2 % des émissions de gaz à effet de serre (GES) mondiales (même niveau que le transport aérien)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101010"/>
                </a:solidFill>
                <a:effectLst/>
                <a:latin typeface="Arial" panose="020B0604020202020204" pitchFamily="34" charset="0"/>
              </a:rPr>
              <a:t>En France, la part des data centers dans l’empreinte carbone du numérique s’élève à 14 %.</a:t>
            </a:r>
            <a:endParaRPr lang="fr-FR" b="0" dirty="0">
              <a:effectLst/>
            </a:endParaRPr>
          </a:p>
          <a:p>
            <a:endParaRPr lang="fr-FR" dirty="0"/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101010"/>
                </a:solidFill>
                <a:effectLst/>
                <a:latin typeface="Arial" panose="020B0604020202020204" pitchFamily="34" charset="0"/>
              </a:rPr>
              <a:t>maintenir à une température de 20 °C -&gt; systèmes de climatisation très énergivores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101010"/>
                </a:solidFill>
                <a:effectLst/>
                <a:latin typeface="Arial" panose="020B0604020202020204" pitchFamily="34" charset="0"/>
              </a:rPr>
              <a:t>systèmes de refroidissement nécessitent une grande quantité d’eau et d’électricité, des substances chimiques polluantes, ainsi que des batteries composées d’éléments toxiques.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101010"/>
                </a:solidFill>
                <a:effectLst/>
                <a:latin typeface="Arial" panose="020B0604020202020204" pitchFamily="34" charset="0"/>
              </a:rPr>
              <a:t>Les data centers de Google consomment plus de 16 milliards de litres d’eau par an aux États-Unis.</a:t>
            </a:r>
            <a:endParaRPr lang="fr-FR" b="0" dirty="0">
              <a:effectLst/>
            </a:endParaRPr>
          </a:p>
          <a:p>
            <a:br>
              <a:rPr lang="fr-FR" dirty="0"/>
            </a:br>
            <a:br>
              <a:rPr lang="fr-FR" dirty="0"/>
            </a:b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5883-0D89-459D-8D86-DE3BC1112D8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65723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refroidissment</a:t>
            </a:r>
            <a:r>
              <a:rPr lang="fr-FR" dirty="0"/>
              <a:t> passif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5883-0D89-459D-8D86-DE3BC1112D8B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44496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system </a:t>
            </a:r>
            <a:r>
              <a:rPr lang="fr-FR" dirty="0" err="1"/>
              <a:t>oriented</a:t>
            </a:r>
            <a:r>
              <a:rPr lang="fr-FR" dirty="0"/>
              <a:t> </a:t>
            </a:r>
            <a:r>
              <a:rPr lang="fr-FR" dirty="0" err="1"/>
              <a:t>approach</a:t>
            </a:r>
            <a:r>
              <a:rPr lang="fr-FR" dirty="0"/>
              <a:t> + data </a:t>
            </a:r>
            <a:r>
              <a:rPr lang="fr-FR" dirty="0" err="1"/>
              <a:t>driven</a:t>
            </a:r>
            <a:r>
              <a:rPr lang="fr-FR" dirty="0"/>
              <a:t> (moins d'aspect théorique, plutôt pratique) -&gt; mise en déploiement</a:t>
            </a:r>
          </a:p>
          <a:p>
            <a:r>
              <a:rPr lang="fr-FR" dirty="0" err="1"/>
              <a:t>kubernetes</a:t>
            </a:r>
            <a:r>
              <a:rPr lang="fr-FR" dirty="0"/>
              <a:t> </a:t>
            </a:r>
            <a:r>
              <a:rPr lang="fr-FR" dirty="0" err="1"/>
              <a:t>deja</a:t>
            </a:r>
            <a:r>
              <a:rPr lang="fr-FR" dirty="0"/>
              <a:t> en place</a:t>
            </a:r>
          </a:p>
          <a:p>
            <a:r>
              <a:rPr lang="fr-FR" dirty="0"/>
              <a:t>API </a:t>
            </a:r>
            <a:r>
              <a:rPr lang="fr-FR" dirty="0" err="1"/>
              <a:t>kubernetes</a:t>
            </a:r>
            <a:r>
              <a:rPr lang="fr-FR" dirty="0"/>
              <a:t> + implémentation de l’algorithme</a:t>
            </a:r>
          </a:p>
          <a:p>
            <a:r>
              <a:rPr lang="fr-FR" dirty="0"/>
              <a:t>données -&gt; </a:t>
            </a:r>
            <a:r>
              <a:rPr lang="fr-FR" dirty="0" err="1"/>
              <a:t>energie</a:t>
            </a:r>
            <a:r>
              <a:rPr lang="fr-FR" dirty="0"/>
              <a:t>, performance, prédiction de la charge, </a:t>
            </a:r>
            <a:r>
              <a:rPr lang="fr-FR" dirty="0" err="1"/>
              <a:t>scheduling</a:t>
            </a:r>
            <a:endParaRPr lang="fr-FR" dirty="0"/>
          </a:p>
          <a:p>
            <a:r>
              <a:rPr lang="fr-FR"/>
              <a:t>tester sur cas d'usage (web, cloud ML...)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5883-0D89-459D-8D86-DE3BC1112D8B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7576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Compromis consommation / performance : Garantir une qualité de service (maintenir le passage à l'</a:t>
            </a:r>
            <a:r>
              <a:rPr lang="fr-FR" dirty="0" err="1"/>
              <a:t>echelle</a:t>
            </a:r>
            <a:r>
              <a:rPr lang="fr-FR" dirty="0"/>
              <a:t>) + </a:t>
            </a:r>
            <a:r>
              <a:rPr lang="fr-FR" dirty="0" err="1"/>
              <a:t>eviter</a:t>
            </a:r>
            <a:r>
              <a:rPr lang="fr-FR" dirty="0"/>
              <a:t> la consommation excessive</a:t>
            </a:r>
          </a:p>
          <a:p>
            <a:r>
              <a:rPr lang="fr-FR" dirty="0"/>
              <a:t>-&gt; aujourd’hui le design est </a:t>
            </a:r>
            <a:r>
              <a:rPr lang="fr-FR" dirty="0" err="1"/>
              <a:t>energy</a:t>
            </a:r>
            <a:r>
              <a:rPr lang="fr-FR" dirty="0"/>
              <a:t> agnostique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5883-0D89-459D-8D86-DE3BC1112D8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3027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performance / </a:t>
            </a:r>
            <a:r>
              <a:rPr lang="fr-FR" dirty="0" err="1"/>
              <a:t>scalability</a:t>
            </a:r>
            <a:r>
              <a:rPr lang="fr-FR" dirty="0"/>
              <a:t>, illusion de puissance infini -&gt; grosse consommation </a:t>
            </a:r>
            <a:r>
              <a:rPr lang="fr-FR" dirty="0" err="1"/>
              <a:t>energetique</a:t>
            </a:r>
            <a:r>
              <a:rPr lang="fr-FR" dirty="0"/>
              <a:t> (idem pour stockage)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5883-0D89-459D-8D86-DE3BC1112D8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357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performance / </a:t>
            </a:r>
            <a:r>
              <a:rPr lang="fr-FR" dirty="0" err="1"/>
              <a:t>scalability</a:t>
            </a:r>
            <a:r>
              <a:rPr lang="fr-FR" dirty="0"/>
              <a:t>, illusion de puissance infini -&gt; grosse consommation </a:t>
            </a:r>
            <a:r>
              <a:rPr lang="fr-FR" dirty="0" err="1"/>
              <a:t>energetique</a:t>
            </a:r>
            <a:r>
              <a:rPr lang="fr-FR" dirty="0"/>
              <a:t> (idem pour stockage)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5883-0D89-459D-8D86-DE3BC1112D8B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28541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performance / </a:t>
            </a:r>
            <a:r>
              <a:rPr lang="fr-FR" dirty="0" err="1"/>
              <a:t>scalability</a:t>
            </a:r>
            <a:r>
              <a:rPr lang="fr-FR" dirty="0"/>
              <a:t>, illusion de puissance infini -&gt; grosse consommation </a:t>
            </a:r>
            <a:r>
              <a:rPr lang="fr-FR" dirty="0" err="1"/>
              <a:t>energetique</a:t>
            </a:r>
            <a:r>
              <a:rPr lang="fr-FR" dirty="0"/>
              <a:t> (idem pour stockage)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5883-0D89-459D-8D86-DE3BC1112D8B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41792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performance / </a:t>
            </a:r>
            <a:r>
              <a:rPr lang="fr-FR" dirty="0" err="1"/>
              <a:t>scalability</a:t>
            </a:r>
            <a:r>
              <a:rPr lang="fr-FR" dirty="0"/>
              <a:t>, illusion de puissance infini -&gt; grosse consommation </a:t>
            </a:r>
            <a:r>
              <a:rPr lang="fr-FR" dirty="0" err="1"/>
              <a:t>energetique</a:t>
            </a:r>
            <a:r>
              <a:rPr lang="fr-FR" dirty="0"/>
              <a:t> (idem pour stockage)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5883-0D89-459D-8D86-DE3BC1112D8B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2931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performance / </a:t>
            </a:r>
            <a:r>
              <a:rPr lang="fr-FR" dirty="0" err="1"/>
              <a:t>scalability</a:t>
            </a:r>
            <a:r>
              <a:rPr lang="fr-FR" dirty="0"/>
              <a:t>, illusion de puissance infini -&gt; grosse consommation </a:t>
            </a:r>
            <a:r>
              <a:rPr lang="fr-FR" dirty="0" err="1"/>
              <a:t>energetique</a:t>
            </a:r>
            <a:r>
              <a:rPr lang="fr-FR" dirty="0"/>
              <a:t> (idem pour stockage)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5883-0D89-459D-8D86-DE3BC1112D8B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9098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performance / </a:t>
            </a:r>
            <a:r>
              <a:rPr lang="fr-FR" dirty="0" err="1"/>
              <a:t>scalability</a:t>
            </a:r>
            <a:r>
              <a:rPr lang="fr-FR" dirty="0"/>
              <a:t>, illusion de puissance infini -&gt; grosse consommation </a:t>
            </a:r>
            <a:r>
              <a:rPr lang="fr-FR" dirty="0" err="1"/>
              <a:t>energetique</a:t>
            </a:r>
            <a:r>
              <a:rPr lang="fr-FR" dirty="0"/>
              <a:t> (idem pour stockage)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5883-0D89-459D-8D86-DE3BC1112D8B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2953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performance / </a:t>
            </a:r>
            <a:r>
              <a:rPr lang="fr-FR" dirty="0" err="1"/>
              <a:t>scalability</a:t>
            </a:r>
            <a:r>
              <a:rPr lang="fr-FR" dirty="0"/>
              <a:t>, illusion de puissance infini -&gt; grosse consommation </a:t>
            </a:r>
            <a:r>
              <a:rPr lang="fr-FR" dirty="0" err="1"/>
              <a:t>energetique</a:t>
            </a:r>
            <a:r>
              <a:rPr lang="fr-FR" dirty="0"/>
              <a:t> (idem pour stockage)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5883-0D89-459D-8D86-DE3BC1112D8B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9015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4406-9FC5-ACFE-893D-D4EADEB1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745440"/>
            <a:ext cx="8132227" cy="3559859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AF19C-C14B-F137-2DE9-19924590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08" y="4669316"/>
            <a:ext cx="8132227" cy="135048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6A999-B8D4-1774-9F1B-9F9FE1B3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1">
              <a:rPr lang="en-US" smtClean="0"/>
              <a:t>2/1/2024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5D5D-2AE2-6F91-D1EB-6DD8FC3C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029E4-3A4E-970A-17A8-1E17D37D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649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DEBC-9F49-FA9D-D13C-DB380A62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451"/>
            <a:ext cx="10875953" cy="121465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0CB13-23E6-D711-450C-A85A0CB99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5467" y="1972101"/>
            <a:ext cx="10848873" cy="40476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BB7B-5C14-76DB-FEA8-3DBC09A9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1">
              <a:rPr lang="en-US" smtClean="0"/>
              <a:t>2/1/2024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C13CC-29B3-9FDC-C746-D5D65CC2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2A12-895F-E9BE-5289-4E0411BD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22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17614-2270-537D-8B09-6CB65016A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9496" y="755981"/>
            <a:ext cx="2277552" cy="5338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98B5-885C-CBB1-A858-76F65F7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755981"/>
            <a:ext cx="8230086" cy="5338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DAFE-6A83-FB7D-72DF-232EFE20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1">
              <a:rPr lang="en-US" smtClean="0"/>
              <a:t>2/1/2024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41CCF-A3CD-506E-3AAE-CAEFA8C1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DD9D-25C2-0EDF-A6F4-71946D5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75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22A-1F6D-0DE5-E04A-DC466353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ADD6F-7C93-3CD3-AC8D-28A78787C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06E74-14FC-84D9-4B41-7D9FB0D5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2/1/2024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A7DC-6292-6181-949E-F8BC3FA1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5C6-EADC-E072-B19B-49BB11DF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582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2054-1AE7-534F-0CFE-1F0628A0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8EC2A-45C7-131C-0F4A-56E62EB02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A323-2679-E978-8856-2FEBE8F5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1">
              <a:rPr lang="en-US" smtClean="0"/>
              <a:t>2/1/2024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1DC2-625E-0477-BF8C-F3CDDCE4B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1A644-D449-E464-C2DF-F045A518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08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2719-44A3-3EE8-D757-F0E0F963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0DC2-69F2-A056-508C-F5138E71F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2243E-0673-54F2-5B38-DF5D2C73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46B7D-7BAF-8DE9-FB5A-282908B0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1">
              <a:rPr lang="en-US" smtClean="0"/>
              <a:t>2/1/2024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99017-BDD7-56C7-43AE-4B86AC78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E7D63-14BF-E333-B350-75DA58E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150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7F72-3970-859F-C268-E9940EF2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37CC6-89B8-3CF3-6973-1B5B71782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961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0EB0-E35B-DA3D-B6A1-2422B01C6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15D0-F178-1506-0E61-C8FFDF9BD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8633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B421-A65A-A7DC-40A7-D8B76F9C3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8633" y="2678596"/>
            <a:ext cx="4571287" cy="35067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F5675-5329-D2DB-FAFF-700D076C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1">
              <a:rPr lang="en-US" smtClean="0"/>
              <a:t>2/1/2024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92A97-07D9-5E5C-2A31-3B7D764C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26143-8FEE-0ABD-25C7-C34AF656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607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6EFE-D86C-B076-D4D1-FAD1883E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766"/>
            <a:ext cx="7240293" cy="3547534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F3B23-C631-4B62-3211-30222ABE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1">
              <a:rPr lang="en-US" smtClean="0"/>
              <a:t>2/1/2024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A1FB-EA0D-F6A3-A4EB-001AA082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671B7-A902-587D-89D0-ECFB738F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521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A27D49-E5B4-0E67-FCFC-62A04E70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1">
              <a:rPr lang="en-US" smtClean="0"/>
              <a:t>2/1/2024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E4B02-DD32-C63F-6FEE-BC36E2EF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5FA8B-18F7-7DDC-74E0-B1C7139E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499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D42A-8FC3-F6BE-4CF7-1490DE4FD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95" y="766636"/>
            <a:ext cx="3951745" cy="151062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2BAA-1CCB-696D-D506-5E1747080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702452"/>
            <a:ext cx="6249988" cy="5317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3C3E7-B970-EF6C-A6D3-6CB81C948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32464-D130-7DA0-050D-B444566B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1">
              <a:rPr lang="en-US" smtClean="0"/>
              <a:t>2/1/2024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B3B4-209E-187A-6F86-2F2EAD9F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A2A86-6CB1-F027-66AC-8EBFA9D0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26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8F49-A418-C21F-25DC-E4C2E171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2" y="765850"/>
            <a:ext cx="3995693" cy="17747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8CDE2-0C1B-D3BE-F399-98D983EF45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05400" y="838200"/>
            <a:ext cx="624998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86322-CA2D-A634-C10E-4F22BCE48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552699"/>
            <a:ext cx="3736563" cy="3467099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0DD6-F55F-4437-DEC5-FA60285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/>
          <a:lstStyle/>
          <a:p>
            <a:fld id="{3220A08F-2B1D-4498-A043-7C299B1C2561}" type="datetime1">
              <a:rPr lang="en-US" smtClean="0"/>
              <a:t>2/1/2024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B46D7-EE7C-E399-6A6B-18237228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1B808-3207-D755-3B0B-E1D8814B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135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F45E2-9197-4E34-029A-725ADAC0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620202"/>
            <a:ext cx="9956747" cy="1438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CC19E-63FE-1D76-2550-01FD9A6D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467" y="2306781"/>
            <a:ext cx="9956747" cy="3870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FA067-55BA-33CD-E6F2-B24B2D5D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0137" y="63202"/>
            <a:ext cx="2743200" cy="318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67E9B64-DC09-41C8-9DE3-DA74AF8D2F97}" type="datetime1">
              <a:rPr lang="en-US" smtClean="0"/>
              <a:t>2/1/2024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5EAE2-7EF5-FFAA-CD74-AA63C671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44016" y="6424761"/>
            <a:ext cx="405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C1A-2539-3AE9-11EA-B87D22E62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395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6E91CC32-6A6B-4E2E-BBA1-6864F305DA2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8232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08B39A7-5BF4-341C-12CB-5518793A2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Un concept génétique abstrait">
            <a:extLst>
              <a:ext uri="{FF2B5EF4-FFF2-40B4-BE49-F238E27FC236}">
                <a16:creationId xmlns:a16="http://schemas.microsoft.com/office/drawing/2014/main" id="{013F8896-2FE1-C5CB-DA81-5B1E30C64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62" r="9903" b="3589"/>
          <a:stretch/>
        </p:blipFill>
        <p:spPr>
          <a:xfrm>
            <a:off x="5102236" y="-1"/>
            <a:ext cx="7089764" cy="6858001"/>
          </a:xfrm>
          <a:custGeom>
            <a:avLst/>
            <a:gdLst/>
            <a:ahLst/>
            <a:cxnLst/>
            <a:rect l="l" t="t" r="r" b="b"/>
            <a:pathLst>
              <a:path w="8035000" h="6858001">
                <a:moveTo>
                  <a:pt x="0" y="0"/>
                </a:moveTo>
                <a:lnTo>
                  <a:pt x="8035000" y="0"/>
                </a:lnTo>
                <a:lnTo>
                  <a:pt x="8035000" y="6858001"/>
                </a:lnTo>
                <a:lnTo>
                  <a:pt x="137897" y="6858001"/>
                </a:lnTo>
                <a:lnTo>
                  <a:pt x="274509" y="6844229"/>
                </a:lnTo>
                <a:cubicBezTo>
                  <a:pt x="583423" y="6781017"/>
                  <a:pt x="815799" y="6507690"/>
                  <a:pt x="815799" y="6180089"/>
                </a:cubicBezTo>
                <a:lnTo>
                  <a:pt x="815799" y="677915"/>
                </a:lnTo>
                <a:cubicBezTo>
                  <a:pt x="815799" y="303514"/>
                  <a:pt x="512287" y="2"/>
                  <a:pt x="137886" y="2"/>
                </a:cubicBezTo>
                <a:lnTo>
                  <a:pt x="0" y="2"/>
                </a:lnTo>
                <a:close/>
              </a:path>
            </a:pathLst>
          </a:cu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4F8EDFA0-04E7-1E85-031C-37CCCF106209}"/>
              </a:ext>
            </a:extLst>
          </p:cNvPr>
          <p:cNvSpPr/>
          <p:nvPr/>
        </p:nvSpPr>
        <p:spPr>
          <a:xfrm>
            <a:off x="-2882097" y="0"/>
            <a:ext cx="9707037" cy="6858001"/>
          </a:xfrm>
          <a:prstGeom prst="roundRect">
            <a:avLst>
              <a:gd name="adj" fmla="val 1489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B7ADEE1-12B4-E2AE-E514-1ACE01410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252" y="752137"/>
            <a:ext cx="5659341" cy="4439194"/>
          </a:xfrm>
        </p:spPr>
        <p:txBody>
          <a:bodyPr anchor="t">
            <a:normAutofit/>
          </a:bodyPr>
          <a:lstStyle/>
          <a:p>
            <a:r>
              <a:rPr lang="en-US" sz="4800" dirty="0"/>
              <a:t>Optimizing energy consumption in data centers using low-resource</a:t>
            </a:r>
            <a:br>
              <a:rPr lang="en-US" sz="4800" dirty="0"/>
            </a:br>
            <a:r>
              <a:rPr lang="en-US" sz="4800" dirty="0"/>
              <a:t>computational devices</a:t>
            </a:r>
            <a:endParaRPr lang="fr-FR" sz="48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CD8D1C-2F0F-523C-5415-F6BC4C8197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252" y="4971484"/>
            <a:ext cx="5304777" cy="1257678"/>
          </a:xfrm>
        </p:spPr>
        <p:txBody>
          <a:bodyPr anchor="b">
            <a:normAutofit fontScale="92500"/>
          </a:bodyPr>
          <a:lstStyle/>
          <a:p>
            <a:r>
              <a:rPr lang="fr-FR" sz="2400" i="1" dirty="0"/>
              <a:t>Hippolyte Verninas</a:t>
            </a:r>
          </a:p>
          <a:p>
            <a:r>
              <a:rPr lang="fr-FR" sz="2400" i="1" dirty="0"/>
              <a:t>Supervisé par Leonardo </a:t>
            </a:r>
            <a:r>
              <a:rPr lang="fr-FR" sz="2400" i="1" dirty="0" err="1"/>
              <a:t>Linguaglossa</a:t>
            </a:r>
            <a:endParaRPr lang="fr-FR" sz="2400" i="1" dirty="0"/>
          </a:p>
        </p:txBody>
      </p:sp>
    </p:spTree>
    <p:extLst>
      <p:ext uri="{BB962C8B-B14F-4D97-AF65-F5344CB8AC3E}">
        <p14:creationId xmlns:p14="http://schemas.microsoft.com/office/powerpoint/2010/main" val="2918500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427" y="161197"/>
            <a:ext cx="11489176" cy="1024729"/>
          </a:xfrm>
        </p:spPr>
        <p:txBody>
          <a:bodyPr>
            <a:normAutofit/>
          </a:bodyPr>
          <a:lstStyle/>
          <a:p>
            <a:pPr algn="ctr"/>
            <a:r>
              <a:rPr lang="fr-FR" sz="4800" dirty="0"/>
              <a:t>L’architecture des data centers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10</a:t>
            </a:fld>
            <a:endParaRPr lang="en-US" sz="1600" dirty="0"/>
          </a:p>
        </p:txBody>
      </p:sp>
      <p:pic>
        <p:nvPicPr>
          <p:cNvPr id="5" name="Image 4" descr="Une image contenant capture d’écran, texte, diagramme, conception&#10;&#10;Description générée automatiquement">
            <a:extLst>
              <a:ext uri="{FF2B5EF4-FFF2-40B4-BE49-F238E27FC236}">
                <a16:creationId xmlns:a16="http://schemas.microsoft.com/office/drawing/2014/main" id="{803F8B0A-8439-87EB-DBA0-624AB27E4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169" y="1370787"/>
            <a:ext cx="5597662" cy="4870168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1E9BD4-9D69-D9AF-E918-D44BA7A826B3}"/>
              </a:ext>
            </a:extLst>
          </p:cNvPr>
          <p:cNvSpPr txBox="1">
            <a:spLocks/>
          </p:cNvSpPr>
          <p:nvPr/>
        </p:nvSpPr>
        <p:spPr>
          <a:xfrm>
            <a:off x="2916493" y="6358893"/>
            <a:ext cx="5985457" cy="864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ctr">
              <a:buNone/>
            </a:pPr>
            <a:r>
              <a:rPr lang="fr-FR" sz="1400" i="1" dirty="0"/>
              <a:t>Source : </a:t>
            </a:r>
            <a:r>
              <a:rPr lang="fr-FR" sz="1400" i="1" dirty="0" err="1"/>
              <a:t>Wikimedia</a:t>
            </a:r>
            <a:endParaRPr lang="fr-FR" i="1" dirty="0"/>
          </a:p>
        </p:txBody>
      </p:sp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2B2F11D5-D598-A670-FE41-5A2C7865A23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322320" y="3230880"/>
            <a:ext cx="2672080" cy="1534160"/>
          </a:xfrm>
          <a:prstGeom prst="curvedConnector3">
            <a:avLst>
              <a:gd name="adj1" fmla="val 3289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 : en arc 23">
            <a:extLst>
              <a:ext uri="{FF2B5EF4-FFF2-40B4-BE49-F238E27FC236}">
                <a16:creationId xmlns:a16="http://schemas.microsoft.com/office/drawing/2014/main" id="{69D9E52A-6227-EF67-D531-7C23E49F446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3611" y="3586886"/>
            <a:ext cx="2825293" cy="975363"/>
          </a:xfrm>
          <a:prstGeom prst="curvedConnector3">
            <a:avLst>
              <a:gd name="adj1" fmla="val 35112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 : en arc 30">
            <a:extLst>
              <a:ext uri="{FF2B5EF4-FFF2-40B4-BE49-F238E27FC236}">
                <a16:creationId xmlns:a16="http://schemas.microsoft.com/office/drawing/2014/main" id="{E3736BC1-E281-87D1-DC42-19F99107CF86}"/>
              </a:ext>
            </a:extLst>
          </p:cNvPr>
          <p:cNvCxnSpPr>
            <a:cxnSpLocks/>
          </p:cNvCxnSpPr>
          <p:nvPr/>
        </p:nvCxnSpPr>
        <p:spPr>
          <a:xfrm rot="16200000" flipV="1">
            <a:off x="5331969" y="3472687"/>
            <a:ext cx="2879344" cy="1257810"/>
          </a:xfrm>
          <a:prstGeom prst="curvedConnector3">
            <a:avLst>
              <a:gd name="adj1" fmla="val 9156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conception, cube&#10;&#10;Description générée automatiquement avec une confiance moyenne">
            <a:extLst>
              <a:ext uri="{FF2B5EF4-FFF2-40B4-BE49-F238E27FC236}">
                <a16:creationId xmlns:a16="http://schemas.microsoft.com/office/drawing/2014/main" id="{13A7C701-5A4B-69E0-2CD6-F8101E6F89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736" y="1510190"/>
            <a:ext cx="424497" cy="384700"/>
          </a:xfrm>
          <a:prstGeom prst="rect">
            <a:avLst/>
          </a:prstGeom>
        </p:spPr>
      </p:pic>
      <p:pic>
        <p:nvPicPr>
          <p:cNvPr id="9" name="Image 8" descr="Une image contenant conception, cube&#10;&#10;Description générée automatiquement avec une confiance moyenne">
            <a:extLst>
              <a:ext uri="{FF2B5EF4-FFF2-40B4-BE49-F238E27FC236}">
                <a16:creationId xmlns:a16="http://schemas.microsoft.com/office/drawing/2014/main" id="{F84A132D-0BA0-1440-3939-1E1E6EFB9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520" y="1510190"/>
            <a:ext cx="424497" cy="384700"/>
          </a:xfrm>
          <a:prstGeom prst="rect">
            <a:avLst/>
          </a:prstGeom>
        </p:spPr>
      </p:pic>
      <p:sp>
        <p:nvSpPr>
          <p:cNvPr id="4" name="Signe de multiplication 3">
            <a:extLst>
              <a:ext uri="{FF2B5EF4-FFF2-40B4-BE49-F238E27FC236}">
                <a16:creationId xmlns:a16="http://schemas.microsoft.com/office/drawing/2014/main" id="{C3C0B2B0-B925-95FE-89DD-C998532B46FB}"/>
              </a:ext>
            </a:extLst>
          </p:cNvPr>
          <p:cNvSpPr/>
          <p:nvPr/>
        </p:nvSpPr>
        <p:spPr>
          <a:xfrm>
            <a:off x="5033043" y="1910640"/>
            <a:ext cx="581977" cy="56641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6559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6851" y="351161"/>
            <a:ext cx="12268851" cy="1024729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800" dirty="0"/>
              <a:t>L’utilisation d’appareils faible consommation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11</a:t>
            </a:fld>
            <a:endParaRPr lang="en-US" sz="1600" dirty="0"/>
          </a:p>
        </p:txBody>
      </p:sp>
      <p:pic>
        <p:nvPicPr>
          <p:cNvPr id="5" name="Image 4" descr="Une image contenant capture d’écran, texte, diagramme, conception&#10;&#10;Description générée automatiquement">
            <a:extLst>
              <a:ext uri="{FF2B5EF4-FFF2-40B4-BE49-F238E27FC236}">
                <a16:creationId xmlns:a16="http://schemas.microsoft.com/office/drawing/2014/main" id="{803F8B0A-8439-87EB-DBA0-624AB27E4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58" y="1555648"/>
            <a:ext cx="5597662" cy="4870168"/>
          </a:xfrm>
          <a:prstGeom prst="rect">
            <a:avLst/>
          </a:prstGeom>
        </p:spPr>
      </p:pic>
      <p:pic>
        <p:nvPicPr>
          <p:cNvPr id="4" name="Image 3" descr="Une image contenant Appareils électroniques, Composant électronique, Composant de circuit, Composant de circuit passif&#10;&#10;Description générée automatiquement">
            <a:extLst>
              <a:ext uri="{FF2B5EF4-FFF2-40B4-BE49-F238E27FC236}">
                <a16:creationId xmlns:a16="http://schemas.microsoft.com/office/drawing/2014/main" id="{3CF2CB15-87B8-1458-A9E7-D9102D58BD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743" y="2196990"/>
            <a:ext cx="4511344" cy="3000044"/>
          </a:xfrm>
          <a:prstGeom prst="rect">
            <a:avLst/>
          </a:prstGeom>
        </p:spPr>
      </p:pic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C4BE53C7-8F5D-4694-E17F-101046AC50C6}"/>
              </a:ext>
            </a:extLst>
          </p:cNvPr>
          <p:cNvCxnSpPr>
            <a:cxnSpLocks/>
          </p:cNvCxnSpPr>
          <p:nvPr/>
        </p:nvCxnSpPr>
        <p:spPr>
          <a:xfrm flipH="1">
            <a:off x="5643716" y="3854245"/>
            <a:ext cx="1606839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C976ED79-6780-6C75-4DC0-CE8AA9372903}"/>
              </a:ext>
            </a:extLst>
          </p:cNvPr>
          <p:cNvCxnSpPr>
            <a:cxnSpLocks/>
          </p:cNvCxnSpPr>
          <p:nvPr/>
        </p:nvCxnSpPr>
        <p:spPr>
          <a:xfrm flipH="1" flipV="1">
            <a:off x="4259484" y="2650603"/>
            <a:ext cx="2991071" cy="430067"/>
          </a:xfrm>
          <a:prstGeom prst="straightConnector1">
            <a:avLst/>
          </a:prstGeom>
          <a:ln w="57150">
            <a:solidFill>
              <a:srgbClr val="FF0000"/>
            </a:solidFill>
            <a:prstDash val="sys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388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73D88E7A-C186-E701-BC04-9D8366FF3232}"/>
              </a:ext>
            </a:extLst>
          </p:cNvPr>
          <p:cNvSpPr/>
          <p:nvPr/>
        </p:nvSpPr>
        <p:spPr>
          <a:xfrm>
            <a:off x="-633045" y="-609600"/>
            <a:ext cx="9175162" cy="2820365"/>
          </a:xfrm>
          <a:prstGeom prst="roundRect">
            <a:avLst>
              <a:gd name="adj" fmla="val 2737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0E7B9B45-205F-0E0F-52D1-5CFB8634EE2D}"/>
              </a:ext>
            </a:extLst>
          </p:cNvPr>
          <p:cNvSpPr txBox="1">
            <a:spLocks/>
          </p:cNvSpPr>
          <p:nvPr/>
        </p:nvSpPr>
        <p:spPr>
          <a:xfrm>
            <a:off x="308386" y="594895"/>
            <a:ext cx="8939785" cy="1799665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Management du data center avec du machine learning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62FA91D0-CE22-05D3-BFF7-2C232A3F0520}"/>
              </a:ext>
            </a:extLst>
          </p:cNvPr>
          <p:cNvSpPr txBox="1">
            <a:spLocks/>
          </p:cNvSpPr>
          <p:nvPr/>
        </p:nvSpPr>
        <p:spPr>
          <a:xfrm>
            <a:off x="358281" y="3265648"/>
            <a:ext cx="3456364" cy="4031256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Consolidation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fr-FR" sz="2200" dirty="0"/>
              <a:t>Méthodes</a:t>
            </a:r>
            <a:r>
              <a:rPr lang="en-US" sz="2200" dirty="0"/>
              <a:t> </a:t>
            </a:r>
            <a:r>
              <a:rPr lang="fr-FR" sz="2200" dirty="0"/>
              <a:t>exactes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200" dirty="0" err="1"/>
              <a:t>Heuristique</a:t>
            </a:r>
            <a:endParaRPr lang="en-US" sz="2200" dirty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200" dirty="0" err="1"/>
              <a:t>Metaheuristique</a:t>
            </a:r>
            <a:endParaRPr lang="fr-FR" sz="2200" dirty="0"/>
          </a:p>
        </p:txBody>
      </p:sp>
      <p:sp>
        <p:nvSpPr>
          <p:cNvPr id="8" name="Espace réservé du numéro de diapositive 5">
            <a:extLst>
              <a:ext uri="{FF2B5EF4-FFF2-40B4-BE49-F238E27FC236}">
                <a16:creationId xmlns:a16="http://schemas.microsoft.com/office/drawing/2014/main" id="{E84EA339-76A5-05C0-D25D-AB262DDE6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z="160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0F7501B0-81F7-34FE-608F-254E8E74449A}"/>
              </a:ext>
            </a:extLst>
          </p:cNvPr>
          <p:cNvSpPr txBox="1">
            <a:spLocks/>
          </p:cNvSpPr>
          <p:nvPr/>
        </p:nvSpPr>
        <p:spPr>
          <a:xfrm>
            <a:off x="3665222" y="3265648"/>
            <a:ext cx="4111990" cy="4031256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Migration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fr-FR" sz="2200" dirty="0"/>
              <a:t>Statique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fr-FR" sz="2200" dirty="0"/>
              <a:t>Live</a:t>
            </a:r>
          </a:p>
          <a:p>
            <a:r>
              <a:rPr lang="fr-FR" sz="2400" dirty="0"/>
              <a:t>Prédiction de la charge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99C8993B-F796-390C-9052-0CECCD980C26}"/>
              </a:ext>
            </a:extLst>
          </p:cNvPr>
          <p:cNvSpPr txBox="1">
            <a:spLocks/>
          </p:cNvSpPr>
          <p:nvPr/>
        </p:nvSpPr>
        <p:spPr>
          <a:xfrm>
            <a:off x="7909367" y="3276429"/>
            <a:ext cx="4111990" cy="4031256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Récolte de données</a:t>
            </a:r>
          </a:p>
          <a:p>
            <a:r>
              <a:rPr lang="fr-FR" sz="2400" dirty="0"/>
              <a:t>Entrainement d’un modèle de prédiction et consolidation avec du ML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6866491A-0E67-2937-FA6C-8C1CB3BA4903}"/>
              </a:ext>
            </a:extLst>
          </p:cNvPr>
          <p:cNvSpPr txBox="1">
            <a:spLocks/>
          </p:cNvSpPr>
          <p:nvPr/>
        </p:nvSpPr>
        <p:spPr>
          <a:xfrm>
            <a:off x="1887145" y="2394560"/>
            <a:ext cx="3456364" cy="786548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800" dirty="0"/>
              <a:t>Méthodes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D102EBB5-02E8-DFFB-2BDC-D61F2A37B172}"/>
              </a:ext>
            </a:extLst>
          </p:cNvPr>
          <p:cNvSpPr txBox="1">
            <a:spLocks/>
          </p:cNvSpPr>
          <p:nvPr/>
        </p:nvSpPr>
        <p:spPr>
          <a:xfrm>
            <a:off x="8047383" y="2422363"/>
            <a:ext cx="3456364" cy="786548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800" dirty="0"/>
              <a:t>Approche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0E8115AA-28E0-DA6A-0023-9277758B4C30}"/>
              </a:ext>
            </a:extLst>
          </p:cNvPr>
          <p:cNvCxnSpPr>
            <a:cxnSpLocks/>
          </p:cNvCxnSpPr>
          <p:nvPr/>
        </p:nvCxnSpPr>
        <p:spPr>
          <a:xfrm flipV="1">
            <a:off x="7552210" y="2651396"/>
            <a:ext cx="0" cy="30788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4AA5756C-D087-AB36-0B0F-46CFB41EE21B}"/>
              </a:ext>
            </a:extLst>
          </p:cNvPr>
          <p:cNvSpPr txBox="1">
            <a:spLocks/>
          </p:cNvSpPr>
          <p:nvPr/>
        </p:nvSpPr>
        <p:spPr>
          <a:xfrm>
            <a:off x="1165160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E91CC32-6A6B-4E2E-BBA1-6864F305DA26}" type="slidenum">
              <a:rPr lang="en-US" sz="1600" smtClean="0"/>
              <a:pPr/>
              <a:t>12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80713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13</a:t>
            </a:fld>
            <a:endParaRPr lang="en-US" sz="1600" dirty="0"/>
          </a:p>
        </p:txBody>
      </p:sp>
      <p:pic>
        <p:nvPicPr>
          <p:cNvPr id="9" name="Image 8" descr="Une image contenant texte, diagramme, capture d’écran, Plan&#10;&#10;Description générée automatiquement">
            <a:extLst>
              <a:ext uri="{FF2B5EF4-FFF2-40B4-BE49-F238E27FC236}">
                <a16:creationId xmlns:a16="http://schemas.microsoft.com/office/drawing/2014/main" id="{678EF6FC-CDF3-D2B4-8605-A24C2262CF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377" y="1265808"/>
            <a:ext cx="7135245" cy="5050791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E7A9FA68-B411-7AAB-8148-B202722651FF}"/>
              </a:ext>
            </a:extLst>
          </p:cNvPr>
          <p:cNvSpPr txBox="1">
            <a:spLocks/>
          </p:cNvSpPr>
          <p:nvPr/>
        </p:nvSpPr>
        <p:spPr>
          <a:xfrm>
            <a:off x="2086655" y="0"/>
            <a:ext cx="8018690" cy="11246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800" dirty="0"/>
              <a:t>Prochaines étapes</a:t>
            </a:r>
            <a:endParaRPr lang="fr-FR" dirty="0"/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301400D0-6B7B-6D57-24A0-CDD7E54DBB77}"/>
              </a:ext>
            </a:extLst>
          </p:cNvPr>
          <p:cNvSpPr txBox="1">
            <a:spLocks/>
          </p:cNvSpPr>
          <p:nvPr/>
        </p:nvSpPr>
        <p:spPr>
          <a:xfrm>
            <a:off x="2916493" y="6358893"/>
            <a:ext cx="5985457" cy="864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ctr">
              <a:buNone/>
            </a:pPr>
            <a:r>
              <a:rPr lang="fr-FR" sz="1400" i="1" dirty="0"/>
              <a:t>Source : </a:t>
            </a:r>
            <a:r>
              <a:rPr lang="fr-FR" sz="1400" i="1" dirty="0" err="1"/>
              <a:t>Wikimedia</a:t>
            </a:r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36076993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332" y="2304378"/>
            <a:ext cx="7992726" cy="1392552"/>
          </a:xfrm>
        </p:spPr>
        <p:txBody>
          <a:bodyPr>
            <a:normAutofit/>
          </a:bodyPr>
          <a:lstStyle/>
          <a:p>
            <a:pPr algn="ctr"/>
            <a:r>
              <a:rPr lang="fr-FR" sz="6600" dirty="0"/>
              <a:t>Questions ?</a:t>
            </a:r>
            <a:endParaRPr lang="fr-FR" sz="60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14</a:t>
            </a:fld>
            <a:endParaRPr lang="en-US" sz="1600" dirty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DD57276B-0180-5C34-F34F-CD78AF25A9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49907" y="5984948"/>
            <a:ext cx="4981575" cy="623430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fr-FR" sz="2400" dirty="0"/>
              <a:t>hippolyte.verninas@telecom-paris.fr</a:t>
            </a:r>
          </a:p>
        </p:txBody>
      </p:sp>
    </p:spTree>
    <p:extLst>
      <p:ext uri="{BB962C8B-B14F-4D97-AF65-F5344CB8AC3E}">
        <p14:creationId xmlns:p14="http://schemas.microsoft.com/office/powerpoint/2010/main" val="804798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7624" y="373439"/>
            <a:ext cx="7756752" cy="112462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800" dirty="0"/>
              <a:t>Collecte de données (CPU)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15</a:t>
            </a:fld>
            <a:endParaRPr lang="en-US" sz="1600" dirty="0"/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4DE33457-933E-F10D-4F29-785F50BBB84D}"/>
              </a:ext>
            </a:extLst>
          </p:cNvPr>
          <p:cNvSpPr txBox="1">
            <a:spLocks/>
          </p:cNvSpPr>
          <p:nvPr/>
        </p:nvSpPr>
        <p:spPr>
          <a:xfrm>
            <a:off x="105531" y="4977391"/>
            <a:ext cx="3995797" cy="500534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i="1" dirty="0"/>
              <a:t>Puissance utilisée en fonction des instructions CPU</a:t>
            </a:r>
            <a:endParaRPr lang="fr-FR" sz="2000" i="1" dirty="0"/>
          </a:p>
          <a:p>
            <a:pPr algn="ctr"/>
            <a:endParaRPr lang="fr-FR" sz="2800" dirty="0"/>
          </a:p>
        </p:txBody>
      </p:sp>
      <p:pic>
        <p:nvPicPr>
          <p:cNvPr id="7" name="Image 6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A0B3FFC2-004A-28D6-5B85-FF107214A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458" y="2012941"/>
            <a:ext cx="3776157" cy="2832118"/>
          </a:xfrm>
          <a:prstGeom prst="rect">
            <a:avLst/>
          </a:prstGeom>
        </p:spPr>
      </p:pic>
      <p:pic>
        <p:nvPicPr>
          <p:cNvPr id="11" name="Image 10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39CB8427-D18D-0F9F-B386-242F3F6C72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858" y="1998912"/>
            <a:ext cx="3813567" cy="2860176"/>
          </a:xfrm>
          <a:prstGeom prst="rect">
            <a:avLst/>
          </a:prstGeom>
        </p:spPr>
      </p:pic>
      <p:pic>
        <p:nvPicPr>
          <p:cNvPr id="13" name="Image 12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32041A64-1DF5-5E8D-2AAE-407FD0EA9A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46" y="1998912"/>
            <a:ext cx="3813568" cy="2860176"/>
          </a:xfrm>
          <a:prstGeom prst="rect">
            <a:avLst/>
          </a:prstGeom>
        </p:spPr>
      </p:pic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7B66BCC3-F5C5-89B2-9EEF-6EAD5938CEE7}"/>
              </a:ext>
            </a:extLst>
          </p:cNvPr>
          <p:cNvSpPr txBox="1">
            <a:spLocks/>
          </p:cNvSpPr>
          <p:nvPr/>
        </p:nvSpPr>
        <p:spPr>
          <a:xfrm>
            <a:off x="4101328" y="4977391"/>
            <a:ext cx="3995797" cy="500534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i="1" dirty="0"/>
              <a:t>Puissance utilisée en fonction des branches</a:t>
            </a:r>
            <a:endParaRPr lang="fr-FR" sz="2800" i="1" dirty="0"/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314CFC64-7992-8104-C47F-B1CA7C2C3AFA}"/>
              </a:ext>
            </a:extLst>
          </p:cNvPr>
          <p:cNvSpPr txBox="1">
            <a:spLocks/>
          </p:cNvSpPr>
          <p:nvPr/>
        </p:nvSpPr>
        <p:spPr>
          <a:xfrm>
            <a:off x="8051742" y="4977391"/>
            <a:ext cx="3995797" cy="500534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i="1" dirty="0"/>
              <a:t>Puissance utilisée en fonction des branches misses</a:t>
            </a:r>
            <a:endParaRPr lang="fr-FR" sz="2000" i="1" dirty="0"/>
          </a:p>
          <a:p>
            <a:pPr algn="ctr"/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555962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6009" y="488709"/>
            <a:ext cx="6579982" cy="112462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800" dirty="0"/>
              <a:t>Collecte de données (bande-passante)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16</a:t>
            </a:fld>
            <a:endParaRPr lang="en-US" sz="1600" dirty="0"/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4DE33457-933E-F10D-4F29-785F50BBB84D}"/>
              </a:ext>
            </a:extLst>
          </p:cNvPr>
          <p:cNvSpPr txBox="1">
            <a:spLocks/>
          </p:cNvSpPr>
          <p:nvPr/>
        </p:nvSpPr>
        <p:spPr>
          <a:xfrm>
            <a:off x="1160547" y="5868757"/>
            <a:ext cx="3995797" cy="500534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i="1" dirty="0"/>
              <a:t>Puissance utilisée en fonction de la bande-passante (Wi-Fi)</a:t>
            </a:r>
            <a:endParaRPr lang="fr-FR" sz="2800" dirty="0"/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314CFC64-7992-8104-C47F-B1CA7C2C3AFA}"/>
              </a:ext>
            </a:extLst>
          </p:cNvPr>
          <p:cNvSpPr txBox="1">
            <a:spLocks/>
          </p:cNvSpPr>
          <p:nvPr/>
        </p:nvSpPr>
        <p:spPr>
          <a:xfrm>
            <a:off x="6976666" y="5868757"/>
            <a:ext cx="3995797" cy="500534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i="1" dirty="0"/>
              <a:t>Puissance utilisée en fonction de la bande-passante (</a:t>
            </a:r>
            <a:r>
              <a:rPr lang="fr-FR" sz="2400" i="1" dirty="0" err="1"/>
              <a:t>ethernet</a:t>
            </a:r>
            <a:r>
              <a:rPr lang="fr-FR" sz="2400" i="1" dirty="0"/>
              <a:t>)</a:t>
            </a:r>
            <a:endParaRPr lang="fr-FR" sz="2800" dirty="0"/>
          </a:p>
        </p:txBody>
      </p:sp>
      <p:pic>
        <p:nvPicPr>
          <p:cNvPr id="19" name="Image 18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20A9AD05-8335-CD87-846F-FC19E98A4E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970" y="1948629"/>
            <a:ext cx="4909182" cy="3681886"/>
          </a:xfrm>
          <a:prstGeom prst="rect">
            <a:avLst/>
          </a:prstGeom>
        </p:spPr>
      </p:pic>
      <p:pic>
        <p:nvPicPr>
          <p:cNvPr id="21" name="Image 20" descr="Une image contenant texte, ligne, Tracé, diagramme&#10;&#10;Description générée automatiquement">
            <a:extLst>
              <a:ext uri="{FF2B5EF4-FFF2-40B4-BE49-F238E27FC236}">
                <a16:creationId xmlns:a16="http://schemas.microsoft.com/office/drawing/2014/main" id="{3E499E98-596C-87CC-7E80-948B14A49E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56" y="1948629"/>
            <a:ext cx="4909181" cy="368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179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6A10B8-6551-900D-BC6B-E0B54A352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512" y="466052"/>
            <a:ext cx="9138421" cy="1081394"/>
          </a:xfrm>
        </p:spPr>
        <p:txBody>
          <a:bodyPr>
            <a:normAutofit/>
          </a:bodyPr>
          <a:lstStyle/>
          <a:p>
            <a:r>
              <a:rPr lang="fr-FR" sz="4800" dirty="0"/>
              <a:t>Références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8204BD1-C98C-291B-0B08-D5812ADC4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7512" y="1794302"/>
            <a:ext cx="9876975" cy="4269400"/>
          </a:xfrm>
        </p:spPr>
        <p:txBody>
          <a:bodyPr>
            <a:noAutofit/>
          </a:bodyPr>
          <a:lstStyle/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chemeClr val="tx2"/>
                </a:solidFill>
                <a:effectLst/>
              </a:rPr>
              <a:t>Arijit Khan,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Xifeng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Yan, Shu Tao, and Nikos</a:t>
            </a:r>
            <a:r>
              <a:rPr lang="fr-FR" sz="1200" dirty="0">
                <a:solidFill>
                  <a:schemeClr val="tx2"/>
                </a:solidFill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Anerousis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Workload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characterization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and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prediction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in the cloud: A multiple time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series</a:t>
            </a:r>
            <a:r>
              <a:rPr lang="fr-FR" sz="1200" dirty="0">
                <a:solidFill>
                  <a:schemeClr val="tx2"/>
                </a:solidFill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approach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In 2012 IEEE Network Operations</a:t>
            </a:r>
            <a:r>
              <a:rPr lang="fr-FR" sz="1200" dirty="0">
                <a:solidFill>
                  <a:schemeClr val="tx2"/>
                </a:solidFill>
              </a:rPr>
              <a:t> 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and Management Symposium, pages 1287–1294.</a:t>
            </a:r>
            <a:r>
              <a:rPr lang="fr-FR" sz="1200" dirty="0">
                <a:solidFill>
                  <a:schemeClr val="tx2"/>
                </a:solidFill>
              </a:rPr>
              <a:t> 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IEEE, 2012.</a:t>
            </a:r>
            <a:endParaRPr lang="fr-FR" sz="1200" dirty="0">
              <a:solidFill>
                <a:schemeClr val="tx2"/>
              </a:solidFill>
            </a:endParaRP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chemeClr val="tx2"/>
                </a:solidFill>
                <a:effectLst/>
              </a:rPr>
              <a:t>Jitendra Kumar and Ashutosh Kumar Singh. Cloud datacenter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workload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estimation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using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error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preventive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time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series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forecasting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models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 Cluster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Computing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23(2):1363–1379, 2020.</a:t>
            </a:r>
            <a:endParaRPr lang="fr-FR" sz="1200" dirty="0">
              <a:solidFill>
                <a:schemeClr val="tx2"/>
              </a:solidFill>
            </a:endParaRP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chemeClr val="tx2"/>
                </a:solidFill>
                <a:effectLst/>
              </a:rPr>
              <a:t>CHEN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Guang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BAI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Xiaoying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HUANG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Xiaofei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LI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Muyang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and ZHOU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Lizhu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Cloud performance trend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prediction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by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moving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averages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</a:t>
            </a:r>
            <a:br>
              <a:rPr lang="fr-FR" sz="1200" b="0" i="0" dirty="0">
                <a:solidFill>
                  <a:schemeClr val="tx2"/>
                </a:solidFill>
                <a:effectLst/>
              </a:rPr>
            </a:br>
            <a:r>
              <a:rPr lang="fr-FR" sz="1200" b="0" i="0" dirty="0">
                <a:solidFill>
                  <a:schemeClr val="tx2"/>
                </a:solidFill>
                <a:effectLst/>
              </a:rPr>
              <a:t>Journal of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Frontiers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of Computer Science &amp;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Technology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6(6):495, 2012.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chemeClr val="tx2"/>
                </a:solidFill>
                <a:effectLst/>
              </a:rPr>
              <a:t>Rodrigo N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Calheiros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Enayat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Masoumi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Rajiv Ranjan, and Rajkumar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Buyya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Workload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prediction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using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arima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model and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its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impact on</a:t>
            </a:r>
            <a:br>
              <a:rPr lang="fr-FR" sz="1200" b="0" i="0" dirty="0">
                <a:solidFill>
                  <a:schemeClr val="tx2"/>
                </a:solidFill>
                <a:effectLst/>
              </a:rPr>
            </a:br>
            <a:r>
              <a:rPr lang="fr-FR" sz="1200" b="0" i="0" dirty="0">
                <a:solidFill>
                  <a:schemeClr val="tx2"/>
                </a:solidFill>
                <a:effectLst/>
              </a:rPr>
              <a:t>cloud applications’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qos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IEEE transactions on cloud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computing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3(4):449–458, 2014.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chemeClr val="tx2"/>
                </a:solidFill>
                <a:effectLst/>
              </a:rPr>
              <a:t>Francisco J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Baldan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Sergio Ramirez-Gallego, Christoph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Bergmeir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Francisco Herrera, and Jose M Benitez. A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forecasting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methodology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for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workload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forecasting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in cloud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systems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IEEE Transactions on Cloud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Computing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6(4):929–941, 2016.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 err="1">
                <a:solidFill>
                  <a:schemeClr val="tx2"/>
                </a:solidFill>
                <a:effectLst/>
              </a:rPr>
              <a:t>Akindele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A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Bankole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and Samuel A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Ajila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Cloud client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prediction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models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for cloud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resource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provisioning in a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multitier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web application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environment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In 2013 IEEE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Seventh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Internationa</a:t>
            </a:r>
            <a:r>
              <a:rPr lang="fr-FR" sz="1200" dirty="0">
                <a:solidFill>
                  <a:schemeClr val="tx2"/>
                </a:solidFill>
              </a:rPr>
              <a:t>l 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Symposium on Service-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Oriented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System Engineering, pages 156–161. IEEE, 2013.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/>
                </a:solidFill>
              </a:rPr>
              <a:t>J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eong-Geun Kim, Yoon-Su Jo, Su-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Kyung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Yoon, and Shin-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Dug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Kim.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History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table-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based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linear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analysis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method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for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dram-pcm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hybrid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memory system. The Journal of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Supercomputing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77:12924–12952, 2021. </a:t>
            </a: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E11677EE-2C7F-F7BE-9104-DAF1C2745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17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45420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8204BD1-C98C-291B-0B08-D5812ADC4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7512" y="1641231"/>
            <a:ext cx="9876975" cy="4269400"/>
          </a:xfrm>
        </p:spPr>
        <p:txBody>
          <a:bodyPr>
            <a:noAutofit/>
          </a:bodyPr>
          <a:lstStyle/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 err="1">
                <a:solidFill>
                  <a:schemeClr val="tx2"/>
                </a:solidFill>
                <a:effectLst/>
              </a:rPr>
              <a:t>Masoud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Barati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and Saeed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Sharifian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A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hybrid</a:t>
            </a:r>
            <a:r>
              <a:rPr lang="fr-FR" sz="1200" dirty="0">
                <a:solidFill>
                  <a:schemeClr val="tx2"/>
                </a:solidFill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heuristic-based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tuned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support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vector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regression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model for cloud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load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prediction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The Journal of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Supercomputing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71:4235–4259, 2015. 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 err="1">
                <a:solidFill>
                  <a:schemeClr val="tx2"/>
                </a:solidFill>
                <a:effectLst/>
              </a:rPr>
              <a:t>Chunhong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Liu,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Chuanchang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Liu,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Yanlei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Shang,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Shiping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Chen, Bo Cheng, and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Junliang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Chen. An adaptive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prediction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approach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based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on</a:t>
            </a:r>
            <a:br>
              <a:rPr lang="fr-FR" sz="1200" b="0" i="0" dirty="0">
                <a:solidFill>
                  <a:schemeClr val="tx2"/>
                </a:solidFill>
                <a:effectLst/>
              </a:rPr>
            </a:br>
            <a:r>
              <a:rPr lang="fr-FR" sz="1200" b="0" i="0" dirty="0" err="1">
                <a:solidFill>
                  <a:schemeClr val="tx2"/>
                </a:solidFill>
                <a:effectLst/>
              </a:rPr>
              <a:t>workload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pattern discrimination in the cloud. Journal of Network and Computer Applications, 80:35–44, 2017.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chemeClr val="tx2"/>
                </a:solidFill>
                <a:effectLst/>
              </a:rPr>
              <a:t>Zheng Huang,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Jiajun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Peng,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Huijuan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Lian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Jie Guo,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Weidong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Qiu, et al. Deep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recurrent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model for server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load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and performance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prediction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in data center.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Complexity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2017, 2017.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chemeClr val="tx2"/>
                </a:solidFill>
                <a:effectLst/>
              </a:rPr>
              <a:t>Eva Patel and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Dharmender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Singh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Kushwaha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A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hybrid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cnn-lstm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model for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predicting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server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load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in cloud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computing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The Journal of Super-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computing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78(8):1–30, 2022.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chemeClr val="tx2"/>
                </a:solidFill>
                <a:effectLst/>
              </a:rPr>
              <a:t>Charles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Reiss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John Wilkes, and Joseph L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Hellerstein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Google cluster-usage traces: format+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schema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Google Inc., White Paper, 1:1–14, 2011.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fr-FR" sz="1200" b="0" i="0" dirty="0" err="1">
                <a:solidFill>
                  <a:schemeClr val="tx2"/>
                </a:solidFill>
                <a:effectLst/>
              </a:rPr>
              <a:t>Siqi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Shen, Vincent Van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Beek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and Alexandru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losup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.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Statistical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characterization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of business-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critical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workloads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hosted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in cloud  datacenters. In 2015 15th IEEE/ACM International Symposium on Cluster, Cloud and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Grid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 </a:t>
            </a:r>
            <a:r>
              <a:rPr lang="fr-FR" sz="1200" b="0" i="0" dirty="0" err="1">
                <a:solidFill>
                  <a:schemeClr val="tx2"/>
                </a:solidFill>
                <a:effectLst/>
              </a:rPr>
              <a:t>Computing</a:t>
            </a:r>
            <a:r>
              <a:rPr lang="fr-FR" sz="1200" b="0" i="0" dirty="0">
                <a:solidFill>
                  <a:schemeClr val="tx2"/>
                </a:solidFill>
                <a:effectLst/>
              </a:rPr>
              <a:t>, pages 465–474, 2015.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/>
                </a:solidFill>
              </a:rPr>
              <a:t>Anne-</a:t>
            </a:r>
            <a:r>
              <a:rPr lang="fr-FR" sz="1200" dirty="0" err="1">
                <a:solidFill>
                  <a:schemeClr val="tx2"/>
                </a:solidFill>
              </a:rPr>
              <a:t>Cecile</a:t>
            </a:r>
            <a:r>
              <a:rPr lang="fr-FR" sz="1200" dirty="0">
                <a:solidFill>
                  <a:schemeClr val="tx2"/>
                </a:solidFill>
              </a:rPr>
              <a:t> </a:t>
            </a:r>
            <a:r>
              <a:rPr lang="fr-FR" sz="1200" dirty="0" err="1">
                <a:solidFill>
                  <a:schemeClr val="tx2"/>
                </a:solidFill>
              </a:rPr>
              <a:t>Orgerie</a:t>
            </a:r>
            <a:r>
              <a:rPr lang="fr-FR" sz="1200" dirty="0">
                <a:solidFill>
                  <a:schemeClr val="tx2"/>
                </a:solidFill>
              </a:rPr>
              <a:t>, Marcos Dias de </a:t>
            </a:r>
            <a:r>
              <a:rPr lang="fr-FR" sz="1200" dirty="0" err="1">
                <a:solidFill>
                  <a:schemeClr val="tx2"/>
                </a:solidFill>
              </a:rPr>
              <a:t>Assuncao</a:t>
            </a:r>
            <a:r>
              <a:rPr lang="fr-FR" sz="1200" dirty="0">
                <a:solidFill>
                  <a:schemeClr val="tx2"/>
                </a:solidFill>
              </a:rPr>
              <a:t>, and Laurent Lefevre. A </a:t>
            </a:r>
            <a:r>
              <a:rPr lang="fr-FR" sz="1200" dirty="0" err="1">
                <a:solidFill>
                  <a:schemeClr val="tx2"/>
                </a:solidFill>
              </a:rPr>
              <a:t>survey</a:t>
            </a:r>
            <a:r>
              <a:rPr lang="fr-FR" sz="1200" dirty="0">
                <a:solidFill>
                  <a:schemeClr val="tx2"/>
                </a:solidFill>
              </a:rPr>
              <a:t> on techniques for </a:t>
            </a:r>
            <a:r>
              <a:rPr lang="fr-FR" sz="1200" dirty="0" err="1">
                <a:solidFill>
                  <a:schemeClr val="tx2"/>
                </a:solidFill>
              </a:rPr>
              <a:t>improving</a:t>
            </a:r>
            <a:r>
              <a:rPr lang="fr-FR" sz="1200" dirty="0">
                <a:solidFill>
                  <a:schemeClr val="tx2"/>
                </a:solidFill>
              </a:rPr>
              <a:t> the </a:t>
            </a:r>
            <a:r>
              <a:rPr lang="fr-FR" sz="1200" dirty="0" err="1">
                <a:solidFill>
                  <a:schemeClr val="tx2"/>
                </a:solidFill>
              </a:rPr>
              <a:t>energy</a:t>
            </a:r>
            <a:r>
              <a:rPr lang="fr-FR" sz="1200" dirty="0">
                <a:solidFill>
                  <a:schemeClr val="tx2"/>
                </a:solidFill>
              </a:rPr>
              <a:t> </a:t>
            </a:r>
            <a:r>
              <a:rPr lang="fr-FR" sz="1200" dirty="0" err="1">
                <a:solidFill>
                  <a:schemeClr val="tx2"/>
                </a:solidFill>
              </a:rPr>
              <a:t>efficiency</a:t>
            </a:r>
            <a:r>
              <a:rPr lang="fr-FR" sz="1200" dirty="0">
                <a:solidFill>
                  <a:schemeClr val="tx2"/>
                </a:solidFill>
              </a:rPr>
              <a:t> of large-</a:t>
            </a:r>
            <a:r>
              <a:rPr lang="fr-FR" sz="1200" dirty="0" err="1">
                <a:solidFill>
                  <a:schemeClr val="tx2"/>
                </a:solidFill>
              </a:rPr>
              <a:t>scale</a:t>
            </a:r>
            <a:r>
              <a:rPr lang="fr-FR" sz="1200" dirty="0">
                <a:solidFill>
                  <a:schemeClr val="tx2"/>
                </a:solidFill>
              </a:rPr>
              <a:t> </a:t>
            </a:r>
            <a:r>
              <a:rPr lang="fr-FR" sz="1200" dirty="0" err="1">
                <a:solidFill>
                  <a:schemeClr val="tx2"/>
                </a:solidFill>
              </a:rPr>
              <a:t>distributed</a:t>
            </a:r>
            <a:r>
              <a:rPr lang="fr-FR" sz="1200" dirty="0">
                <a:solidFill>
                  <a:schemeClr val="tx2"/>
                </a:solidFill>
              </a:rPr>
              <a:t> </a:t>
            </a:r>
            <a:r>
              <a:rPr lang="fr-FR" sz="1200" dirty="0" err="1">
                <a:solidFill>
                  <a:schemeClr val="tx2"/>
                </a:solidFill>
              </a:rPr>
              <a:t>systems</a:t>
            </a:r>
            <a:r>
              <a:rPr lang="fr-FR" sz="1200" dirty="0">
                <a:solidFill>
                  <a:schemeClr val="tx2"/>
                </a:solidFill>
              </a:rPr>
              <a:t>. ACM </a:t>
            </a:r>
            <a:r>
              <a:rPr lang="fr-FR" sz="1200" dirty="0" err="1">
                <a:solidFill>
                  <a:schemeClr val="tx2"/>
                </a:solidFill>
              </a:rPr>
              <a:t>Computing</a:t>
            </a:r>
            <a:r>
              <a:rPr lang="fr-FR" sz="1200" dirty="0">
                <a:solidFill>
                  <a:schemeClr val="tx2"/>
                </a:solidFill>
              </a:rPr>
              <a:t> </a:t>
            </a:r>
            <a:r>
              <a:rPr lang="fr-FR" sz="1200" dirty="0" err="1">
                <a:solidFill>
                  <a:schemeClr val="tx2"/>
                </a:solidFill>
              </a:rPr>
              <a:t>Surveys</a:t>
            </a:r>
            <a:r>
              <a:rPr lang="fr-FR" sz="1200" dirty="0">
                <a:solidFill>
                  <a:schemeClr val="tx2"/>
                </a:solidFill>
              </a:rPr>
              <a:t> (CSUR), 46(4):1–31, 2014.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/>
                </a:solidFill>
              </a:rPr>
              <a:t>Nassima </a:t>
            </a:r>
            <a:r>
              <a:rPr lang="fr-FR" sz="1200" dirty="0" err="1">
                <a:solidFill>
                  <a:schemeClr val="tx2"/>
                </a:solidFill>
              </a:rPr>
              <a:t>Toumi</a:t>
            </a:r>
            <a:r>
              <a:rPr lang="fr-FR" sz="1200" dirty="0">
                <a:solidFill>
                  <a:schemeClr val="tx2"/>
                </a:solidFill>
              </a:rPr>
              <a:t>, Miloud </a:t>
            </a:r>
            <a:r>
              <a:rPr lang="fr-FR" sz="1200" dirty="0" err="1">
                <a:solidFill>
                  <a:schemeClr val="tx2"/>
                </a:solidFill>
              </a:rPr>
              <a:t>Bagaa</a:t>
            </a:r>
            <a:r>
              <a:rPr lang="fr-FR" sz="1200" dirty="0">
                <a:solidFill>
                  <a:schemeClr val="tx2"/>
                </a:solidFill>
              </a:rPr>
              <a:t>, and </a:t>
            </a:r>
            <a:r>
              <a:rPr lang="fr-FR" sz="1200" dirty="0" err="1">
                <a:solidFill>
                  <a:schemeClr val="tx2"/>
                </a:solidFill>
              </a:rPr>
              <a:t>Adlen</a:t>
            </a:r>
            <a:r>
              <a:rPr lang="fr-FR" sz="1200" dirty="0">
                <a:solidFill>
                  <a:schemeClr val="tx2"/>
                </a:solidFill>
              </a:rPr>
              <a:t> </a:t>
            </a:r>
            <a:r>
              <a:rPr lang="fr-FR" sz="1200" dirty="0" err="1">
                <a:solidFill>
                  <a:schemeClr val="tx2"/>
                </a:solidFill>
              </a:rPr>
              <a:t>Ksentini</a:t>
            </a:r>
            <a:r>
              <a:rPr lang="fr-FR" sz="1200" dirty="0">
                <a:solidFill>
                  <a:schemeClr val="tx2"/>
                </a:solidFill>
              </a:rPr>
              <a:t>. Machine </a:t>
            </a:r>
            <a:r>
              <a:rPr lang="fr-FR" sz="1200" dirty="0" err="1">
                <a:solidFill>
                  <a:schemeClr val="tx2"/>
                </a:solidFill>
              </a:rPr>
              <a:t>learning</a:t>
            </a:r>
            <a:r>
              <a:rPr lang="fr-FR" sz="1200" dirty="0">
                <a:solidFill>
                  <a:schemeClr val="tx2"/>
                </a:solidFill>
              </a:rPr>
              <a:t> for service migration: A </a:t>
            </a:r>
            <a:r>
              <a:rPr lang="fr-FR" sz="1200" dirty="0" err="1">
                <a:solidFill>
                  <a:schemeClr val="tx2"/>
                </a:solidFill>
              </a:rPr>
              <a:t>survey</a:t>
            </a:r>
            <a:r>
              <a:rPr lang="fr-FR" sz="1200" dirty="0">
                <a:solidFill>
                  <a:schemeClr val="tx2"/>
                </a:solidFill>
              </a:rPr>
              <a:t>. IEEE Communications </a:t>
            </a:r>
            <a:r>
              <a:rPr lang="fr-FR" sz="1200" dirty="0" err="1">
                <a:solidFill>
                  <a:schemeClr val="tx2"/>
                </a:solidFill>
              </a:rPr>
              <a:t>Surveys</a:t>
            </a:r>
            <a:r>
              <a:rPr lang="fr-FR" sz="1200" dirty="0">
                <a:solidFill>
                  <a:schemeClr val="tx2"/>
                </a:solidFill>
              </a:rPr>
              <a:t> &amp; </a:t>
            </a:r>
            <a:r>
              <a:rPr lang="fr-FR" sz="1200" dirty="0" err="1">
                <a:solidFill>
                  <a:schemeClr val="tx2"/>
                </a:solidFill>
              </a:rPr>
              <a:t>Tutorials</a:t>
            </a:r>
            <a:r>
              <a:rPr lang="fr-FR" sz="1200" dirty="0">
                <a:solidFill>
                  <a:schemeClr val="tx2"/>
                </a:solidFill>
              </a:rPr>
              <a:t>, 2023</a:t>
            </a:r>
            <a:br>
              <a:rPr lang="fr-FR" sz="1200" dirty="0">
                <a:solidFill>
                  <a:schemeClr val="tx2"/>
                </a:solidFill>
              </a:rPr>
            </a:br>
            <a:endParaRPr lang="fr-FR" sz="1200" dirty="0">
              <a:solidFill>
                <a:schemeClr val="tx2"/>
              </a:solidFill>
            </a:endParaRP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E11677EE-2C7F-F7BE-9104-DAF1C2745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18</a:t>
            </a:fld>
            <a:endParaRPr lang="en-US" sz="1600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A7CB8349-41D5-8B23-EEC2-ABE535B9C0EA}"/>
              </a:ext>
            </a:extLst>
          </p:cNvPr>
          <p:cNvSpPr txBox="1">
            <a:spLocks/>
          </p:cNvSpPr>
          <p:nvPr/>
        </p:nvSpPr>
        <p:spPr>
          <a:xfrm>
            <a:off x="1157512" y="466052"/>
            <a:ext cx="9138421" cy="10813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/>
              <a:t>Références</a:t>
            </a: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val="593404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09" y="161197"/>
            <a:ext cx="11489176" cy="1541187"/>
          </a:xfrm>
        </p:spPr>
        <p:txBody>
          <a:bodyPr>
            <a:normAutofit/>
          </a:bodyPr>
          <a:lstStyle/>
          <a:p>
            <a:r>
              <a:rPr lang="fr-FR" sz="4800" dirty="0"/>
              <a:t>La consommation énergétique des data centers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B72E82-A45A-75A1-FA74-9DA29233C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4654" y="1751494"/>
            <a:ext cx="5044261" cy="4777828"/>
          </a:xfrm>
        </p:spPr>
        <p:txBody>
          <a:bodyPr>
            <a:normAutofit/>
          </a:bodyPr>
          <a:lstStyle/>
          <a:p>
            <a:r>
              <a:rPr lang="fr-FR" sz="2400" dirty="0"/>
              <a:t>Nombre d’utilisateurs a augmenté, avec une consommation plus élevée</a:t>
            </a:r>
          </a:p>
          <a:p>
            <a:r>
              <a:rPr lang="fr-FR" sz="2400" dirty="0"/>
              <a:t>Quantité plus grande d’applications</a:t>
            </a:r>
          </a:p>
          <a:p>
            <a:r>
              <a:rPr lang="fr-FR" sz="2400" dirty="0"/>
              <a:t>Très gourmand en électricité</a:t>
            </a:r>
          </a:p>
          <a:p>
            <a:r>
              <a:rPr lang="fr-FR" sz="2400" dirty="0"/>
              <a:t>Utilisation de systèmes de climatisation très énergivores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2</a:t>
            </a:fld>
            <a:endParaRPr lang="en-US" sz="1600" dirty="0"/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BE97F2E5-A7AE-F345-535D-D554F2CD9721}"/>
              </a:ext>
            </a:extLst>
          </p:cNvPr>
          <p:cNvSpPr txBox="1">
            <a:spLocks/>
          </p:cNvSpPr>
          <p:nvPr/>
        </p:nvSpPr>
        <p:spPr>
          <a:xfrm>
            <a:off x="242741" y="5832707"/>
            <a:ext cx="5985457" cy="86409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ctr">
              <a:buNone/>
            </a:pPr>
            <a:r>
              <a:rPr lang="fr-FR" sz="1800" i="1" dirty="0"/>
              <a:t>Vapeur qui s'élève au-dessus des tours de refroidissement d’un data center Google, The Dalles, en Oregon, source: Google</a:t>
            </a:r>
          </a:p>
          <a:p>
            <a:endParaRPr lang="fr-FR" sz="2000" i="1" dirty="0"/>
          </a:p>
        </p:txBody>
      </p:sp>
      <p:pic>
        <p:nvPicPr>
          <p:cNvPr id="15" name="Image 14" descr="Une image contenant nuage, ciel, plein air, train&#10;&#10;Description générée automatiquement">
            <a:extLst>
              <a:ext uri="{FF2B5EF4-FFF2-40B4-BE49-F238E27FC236}">
                <a16:creationId xmlns:a16="http://schemas.microsoft.com/office/drawing/2014/main" id="{4C564D76-6B8A-A70F-CC20-7B53E8EE2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11" y="1863017"/>
            <a:ext cx="5860087" cy="380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189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678" y="156041"/>
            <a:ext cx="5536106" cy="1124623"/>
          </a:xfrm>
        </p:spPr>
        <p:txBody>
          <a:bodyPr/>
          <a:lstStyle/>
          <a:p>
            <a:r>
              <a:rPr lang="fr-FR" sz="4800" dirty="0"/>
              <a:t>Objectif</a:t>
            </a:r>
            <a:r>
              <a:rPr lang="fr-FR" dirty="0"/>
              <a:t> principal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B72E82-A45A-75A1-FA74-9DA29233C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678" y="1632806"/>
            <a:ext cx="5536106" cy="4506841"/>
          </a:xfrm>
        </p:spPr>
        <p:txBody>
          <a:bodyPr>
            <a:normAutofit/>
          </a:bodyPr>
          <a:lstStyle/>
          <a:p>
            <a:r>
              <a:rPr lang="fr-FR" sz="2400" dirty="0"/>
              <a:t>Réduire l’empreinte carbone des data centers + gain économique</a:t>
            </a:r>
          </a:p>
          <a:p>
            <a:r>
              <a:rPr lang="fr-FR" sz="2400" dirty="0"/>
              <a:t>Trouver un compromis économie d’énergie / performance</a:t>
            </a:r>
          </a:p>
          <a:p>
            <a:r>
              <a:rPr lang="fr-FR" sz="2400" dirty="0"/>
              <a:t>Différentes approches possibles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2400" dirty="0"/>
              <a:t>Software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2400" dirty="0"/>
              <a:t>Hardware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2400" u="sng" dirty="0"/>
              <a:t>Data center management</a:t>
            </a:r>
          </a:p>
          <a:p>
            <a:endParaRPr lang="fr-FR" sz="20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3</a:t>
            </a:fld>
            <a:endParaRPr lang="en-US" sz="1600" dirty="0"/>
          </a:p>
        </p:txBody>
      </p:sp>
      <p:pic>
        <p:nvPicPr>
          <p:cNvPr id="8" name="Image 7" descr="Une image contenant intérieur&#10;&#10;Description générée automatiquement">
            <a:extLst>
              <a:ext uri="{FF2B5EF4-FFF2-40B4-BE49-F238E27FC236}">
                <a16:creationId xmlns:a16="http://schemas.microsoft.com/office/drawing/2014/main" id="{5508B56B-03DD-C71B-E645-E005B65402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03" r="24884"/>
          <a:stretch/>
        </p:blipFill>
        <p:spPr>
          <a:xfrm>
            <a:off x="5964819" y="0"/>
            <a:ext cx="6227181" cy="6858000"/>
          </a:xfrm>
          <a:prstGeom prst="rect">
            <a:avLst/>
          </a:prstGeom>
        </p:spPr>
      </p:pic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49A707D3-9375-EAAE-A01B-EEECA71C617C}"/>
              </a:ext>
            </a:extLst>
          </p:cNvPr>
          <p:cNvSpPr txBox="1">
            <a:spLocks/>
          </p:cNvSpPr>
          <p:nvPr/>
        </p:nvSpPr>
        <p:spPr>
          <a:xfrm>
            <a:off x="0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E91CC32-6A6B-4E2E-BBA1-6864F305DA26}" type="slidenum">
              <a:rPr lang="en-US" sz="1600" smtClean="0"/>
              <a:pPr/>
              <a:t>3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35474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427" y="161197"/>
            <a:ext cx="11489176" cy="1024729"/>
          </a:xfrm>
        </p:spPr>
        <p:txBody>
          <a:bodyPr>
            <a:normAutofit/>
          </a:bodyPr>
          <a:lstStyle/>
          <a:p>
            <a:pPr algn="ctr"/>
            <a:r>
              <a:rPr lang="fr-FR" sz="4800" dirty="0"/>
              <a:t>L’architecture des data centers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4</a:t>
            </a:fld>
            <a:endParaRPr lang="en-US" sz="1600" dirty="0"/>
          </a:p>
        </p:txBody>
      </p:sp>
      <p:pic>
        <p:nvPicPr>
          <p:cNvPr id="5" name="Image 4" descr="Une image contenant capture d’écran, texte, diagramme, conception&#10;&#10;Description générée automatiquement">
            <a:extLst>
              <a:ext uri="{FF2B5EF4-FFF2-40B4-BE49-F238E27FC236}">
                <a16:creationId xmlns:a16="http://schemas.microsoft.com/office/drawing/2014/main" id="{803F8B0A-8439-87EB-DBA0-624AB27E4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169" y="1370787"/>
            <a:ext cx="5597662" cy="4870168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1E9BD4-9D69-D9AF-E918-D44BA7A826B3}"/>
              </a:ext>
            </a:extLst>
          </p:cNvPr>
          <p:cNvSpPr txBox="1">
            <a:spLocks/>
          </p:cNvSpPr>
          <p:nvPr/>
        </p:nvSpPr>
        <p:spPr>
          <a:xfrm>
            <a:off x="2916493" y="6358893"/>
            <a:ext cx="5985457" cy="864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ctr">
              <a:buNone/>
            </a:pPr>
            <a:r>
              <a:rPr lang="fr-FR" sz="1400" i="1" dirty="0"/>
              <a:t>Source : </a:t>
            </a:r>
            <a:r>
              <a:rPr lang="fr-FR" sz="1400" i="1" dirty="0" err="1"/>
              <a:t>Wikimedia</a:t>
            </a:r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3816207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427" y="161197"/>
            <a:ext cx="11489176" cy="1024729"/>
          </a:xfrm>
        </p:spPr>
        <p:txBody>
          <a:bodyPr>
            <a:normAutofit/>
          </a:bodyPr>
          <a:lstStyle/>
          <a:p>
            <a:pPr algn="ctr"/>
            <a:r>
              <a:rPr lang="fr-FR" sz="4800" dirty="0"/>
              <a:t>L’architecture des data centers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5</a:t>
            </a:fld>
            <a:endParaRPr lang="en-US" sz="1600" dirty="0"/>
          </a:p>
        </p:txBody>
      </p:sp>
      <p:pic>
        <p:nvPicPr>
          <p:cNvPr id="5" name="Image 4" descr="Une image contenant capture d’écran, texte, diagramme, conception&#10;&#10;Description générée automatiquement">
            <a:extLst>
              <a:ext uri="{FF2B5EF4-FFF2-40B4-BE49-F238E27FC236}">
                <a16:creationId xmlns:a16="http://schemas.microsoft.com/office/drawing/2014/main" id="{803F8B0A-8439-87EB-DBA0-624AB27E4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169" y="1370787"/>
            <a:ext cx="5597662" cy="4870168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1E9BD4-9D69-D9AF-E918-D44BA7A826B3}"/>
              </a:ext>
            </a:extLst>
          </p:cNvPr>
          <p:cNvSpPr txBox="1">
            <a:spLocks/>
          </p:cNvSpPr>
          <p:nvPr/>
        </p:nvSpPr>
        <p:spPr>
          <a:xfrm>
            <a:off x="2916493" y="6358893"/>
            <a:ext cx="5985457" cy="864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ctr">
              <a:buNone/>
            </a:pPr>
            <a:r>
              <a:rPr lang="fr-FR" sz="1400" i="1" dirty="0"/>
              <a:t>Source : </a:t>
            </a:r>
            <a:r>
              <a:rPr lang="fr-FR" sz="1400" i="1" dirty="0" err="1"/>
              <a:t>Wikimedia</a:t>
            </a:r>
            <a:endParaRPr lang="fr-FR" i="1" dirty="0"/>
          </a:p>
        </p:txBody>
      </p:sp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2B2F11D5-D598-A670-FE41-5A2C7865A23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322320" y="3230880"/>
            <a:ext cx="2672080" cy="1534160"/>
          </a:xfrm>
          <a:prstGeom prst="curvedConnector3">
            <a:avLst>
              <a:gd name="adj1" fmla="val 3289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Image 36" descr="Une image contenant conception, cube&#10;&#10;Description générée automatiquement avec une confiance moyenne">
            <a:extLst>
              <a:ext uri="{FF2B5EF4-FFF2-40B4-BE49-F238E27FC236}">
                <a16:creationId xmlns:a16="http://schemas.microsoft.com/office/drawing/2014/main" id="{645AB9D9-0814-DA32-F9BA-BFD331D746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023" y="1510190"/>
            <a:ext cx="424497" cy="3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10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427" y="161197"/>
            <a:ext cx="11489176" cy="1024729"/>
          </a:xfrm>
        </p:spPr>
        <p:txBody>
          <a:bodyPr>
            <a:normAutofit/>
          </a:bodyPr>
          <a:lstStyle/>
          <a:p>
            <a:pPr algn="ctr"/>
            <a:r>
              <a:rPr lang="fr-FR" sz="4800" dirty="0"/>
              <a:t>L’architecture des data centers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6</a:t>
            </a:fld>
            <a:endParaRPr lang="en-US" sz="1600" dirty="0"/>
          </a:p>
        </p:txBody>
      </p:sp>
      <p:pic>
        <p:nvPicPr>
          <p:cNvPr id="5" name="Image 4" descr="Une image contenant capture d’écran, texte, diagramme, conception&#10;&#10;Description générée automatiquement">
            <a:extLst>
              <a:ext uri="{FF2B5EF4-FFF2-40B4-BE49-F238E27FC236}">
                <a16:creationId xmlns:a16="http://schemas.microsoft.com/office/drawing/2014/main" id="{803F8B0A-8439-87EB-DBA0-624AB27E4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169" y="1370787"/>
            <a:ext cx="5597662" cy="4870168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1E9BD4-9D69-D9AF-E918-D44BA7A826B3}"/>
              </a:ext>
            </a:extLst>
          </p:cNvPr>
          <p:cNvSpPr txBox="1">
            <a:spLocks/>
          </p:cNvSpPr>
          <p:nvPr/>
        </p:nvSpPr>
        <p:spPr>
          <a:xfrm>
            <a:off x="2916493" y="6358893"/>
            <a:ext cx="5985457" cy="864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ctr">
              <a:buNone/>
            </a:pPr>
            <a:r>
              <a:rPr lang="fr-FR" sz="1400" i="1" dirty="0"/>
              <a:t>Source : </a:t>
            </a:r>
            <a:r>
              <a:rPr lang="fr-FR" sz="1400" i="1" dirty="0" err="1"/>
              <a:t>Wikimedia</a:t>
            </a:r>
            <a:endParaRPr lang="fr-FR" i="1" dirty="0"/>
          </a:p>
        </p:txBody>
      </p:sp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2B2F11D5-D598-A670-FE41-5A2C7865A23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322320" y="3230880"/>
            <a:ext cx="2672080" cy="1534160"/>
          </a:xfrm>
          <a:prstGeom prst="curvedConnector3">
            <a:avLst>
              <a:gd name="adj1" fmla="val 3289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 : en arc 23">
            <a:extLst>
              <a:ext uri="{FF2B5EF4-FFF2-40B4-BE49-F238E27FC236}">
                <a16:creationId xmlns:a16="http://schemas.microsoft.com/office/drawing/2014/main" id="{69D9E52A-6227-EF67-D531-7C23E49F446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3611" y="3586886"/>
            <a:ext cx="2825293" cy="975363"/>
          </a:xfrm>
          <a:prstGeom prst="curvedConnector3">
            <a:avLst>
              <a:gd name="adj1" fmla="val 35112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 : en arc 30">
            <a:extLst>
              <a:ext uri="{FF2B5EF4-FFF2-40B4-BE49-F238E27FC236}">
                <a16:creationId xmlns:a16="http://schemas.microsoft.com/office/drawing/2014/main" id="{E3736BC1-E281-87D1-DC42-19F99107CF86}"/>
              </a:ext>
            </a:extLst>
          </p:cNvPr>
          <p:cNvCxnSpPr>
            <a:cxnSpLocks/>
          </p:cNvCxnSpPr>
          <p:nvPr/>
        </p:nvCxnSpPr>
        <p:spPr>
          <a:xfrm rot="16200000" flipV="1">
            <a:off x="5331969" y="3472687"/>
            <a:ext cx="2879344" cy="1257810"/>
          </a:xfrm>
          <a:prstGeom prst="curvedConnector3">
            <a:avLst>
              <a:gd name="adj1" fmla="val 9156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conception, cube&#10;&#10;Description générée automatiquement avec une confiance moyenne">
            <a:extLst>
              <a:ext uri="{FF2B5EF4-FFF2-40B4-BE49-F238E27FC236}">
                <a16:creationId xmlns:a16="http://schemas.microsoft.com/office/drawing/2014/main" id="{EDD827B1-8EC3-16CD-4E1F-0A8C233085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023" y="1510190"/>
            <a:ext cx="424497" cy="3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939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427" y="161197"/>
            <a:ext cx="11489176" cy="1024729"/>
          </a:xfrm>
        </p:spPr>
        <p:txBody>
          <a:bodyPr>
            <a:normAutofit/>
          </a:bodyPr>
          <a:lstStyle/>
          <a:p>
            <a:pPr algn="ctr"/>
            <a:r>
              <a:rPr lang="fr-FR" sz="4800" dirty="0"/>
              <a:t>L’architecture des data centers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7</a:t>
            </a:fld>
            <a:endParaRPr lang="en-US" sz="1600" dirty="0"/>
          </a:p>
        </p:txBody>
      </p:sp>
      <p:pic>
        <p:nvPicPr>
          <p:cNvPr id="5" name="Image 4" descr="Une image contenant capture d’écran, texte, diagramme, conception&#10;&#10;Description générée automatiquement">
            <a:extLst>
              <a:ext uri="{FF2B5EF4-FFF2-40B4-BE49-F238E27FC236}">
                <a16:creationId xmlns:a16="http://schemas.microsoft.com/office/drawing/2014/main" id="{803F8B0A-8439-87EB-DBA0-624AB27E4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169" y="1370787"/>
            <a:ext cx="5597662" cy="4870168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1E9BD4-9D69-D9AF-E918-D44BA7A826B3}"/>
              </a:ext>
            </a:extLst>
          </p:cNvPr>
          <p:cNvSpPr txBox="1">
            <a:spLocks/>
          </p:cNvSpPr>
          <p:nvPr/>
        </p:nvSpPr>
        <p:spPr>
          <a:xfrm>
            <a:off x="2916493" y="6358893"/>
            <a:ext cx="5985457" cy="864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ctr">
              <a:buNone/>
            </a:pPr>
            <a:r>
              <a:rPr lang="fr-FR" sz="1400" i="1" dirty="0"/>
              <a:t>Source : </a:t>
            </a:r>
            <a:r>
              <a:rPr lang="fr-FR" sz="1400" i="1" dirty="0" err="1"/>
              <a:t>Wikimedia</a:t>
            </a:r>
            <a:endParaRPr lang="fr-FR" i="1" dirty="0"/>
          </a:p>
        </p:txBody>
      </p:sp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2B2F11D5-D598-A670-FE41-5A2C7865A23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322320" y="3230880"/>
            <a:ext cx="2672080" cy="1534160"/>
          </a:xfrm>
          <a:prstGeom prst="curvedConnector3">
            <a:avLst>
              <a:gd name="adj1" fmla="val 3289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 : en arc 23">
            <a:extLst>
              <a:ext uri="{FF2B5EF4-FFF2-40B4-BE49-F238E27FC236}">
                <a16:creationId xmlns:a16="http://schemas.microsoft.com/office/drawing/2014/main" id="{69D9E52A-6227-EF67-D531-7C23E49F446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3611" y="3586886"/>
            <a:ext cx="2825293" cy="975363"/>
          </a:xfrm>
          <a:prstGeom prst="curvedConnector3">
            <a:avLst>
              <a:gd name="adj1" fmla="val 35112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 : en arc 30">
            <a:extLst>
              <a:ext uri="{FF2B5EF4-FFF2-40B4-BE49-F238E27FC236}">
                <a16:creationId xmlns:a16="http://schemas.microsoft.com/office/drawing/2014/main" id="{E3736BC1-E281-87D1-DC42-19F99107CF86}"/>
              </a:ext>
            </a:extLst>
          </p:cNvPr>
          <p:cNvCxnSpPr>
            <a:cxnSpLocks/>
          </p:cNvCxnSpPr>
          <p:nvPr/>
        </p:nvCxnSpPr>
        <p:spPr>
          <a:xfrm rot="16200000" flipV="1">
            <a:off x="5331969" y="3472687"/>
            <a:ext cx="2879344" cy="1257810"/>
          </a:xfrm>
          <a:prstGeom prst="curvedConnector3">
            <a:avLst>
              <a:gd name="adj1" fmla="val 9156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conception, cube&#10;&#10;Description générée automatiquement avec une confiance moyenne">
            <a:extLst>
              <a:ext uri="{FF2B5EF4-FFF2-40B4-BE49-F238E27FC236}">
                <a16:creationId xmlns:a16="http://schemas.microsoft.com/office/drawing/2014/main" id="{13A7C701-5A4B-69E0-2CD6-F8101E6F89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023" y="1510190"/>
            <a:ext cx="424497" cy="384700"/>
          </a:xfrm>
          <a:prstGeom prst="rect">
            <a:avLst/>
          </a:prstGeom>
        </p:spPr>
      </p:pic>
      <p:pic>
        <p:nvPicPr>
          <p:cNvPr id="9" name="Image 8" descr="Une image contenant conception, cube&#10;&#10;Description générée automatiquement avec une confiance moyenne">
            <a:extLst>
              <a:ext uri="{FF2B5EF4-FFF2-40B4-BE49-F238E27FC236}">
                <a16:creationId xmlns:a16="http://schemas.microsoft.com/office/drawing/2014/main" id="{F84A132D-0BA0-1440-3939-1E1E6EFB9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520" y="1510190"/>
            <a:ext cx="424497" cy="3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31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427" y="161197"/>
            <a:ext cx="11489176" cy="1024729"/>
          </a:xfrm>
        </p:spPr>
        <p:txBody>
          <a:bodyPr>
            <a:normAutofit/>
          </a:bodyPr>
          <a:lstStyle/>
          <a:p>
            <a:pPr algn="ctr"/>
            <a:r>
              <a:rPr lang="fr-FR" sz="4800" dirty="0"/>
              <a:t>L’architecture des data centers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8</a:t>
            </a:fld>
            <a:endParaRPr lang="en-US" sz="1600" dirty="0"/>
          </a:p>
        </p:txBody>
      </p:sp>
      <p:pic>
        <p:nvPicPr>
          <p:cNvPr id="5" name="Image 4" descr="Une image contenant capture d’écran, texte, diagramme, conception&#10;&#10;Description générée automatiquement">
            <a:extLst>
              <a:ext uri="{FF2B5EF4-FFF2-40B4-BE49-F238E27FC236}">
                <a16:creationId xmlns:a16="http://schemas.microsoft.com/office/drawing/2014/main" id="{803F8B0A-8439-87EB-DBA0-624AB27E4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169" y="1370787"/>
            <a:ext cx="5597662" cy="4870168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1E9BD4-9D69-D9AF-E918-D44BA7A826B3}"/>
              </a:ext>
            </a:extLst>
          </p:cNvPr>
          <p:cNvSpPr txBox="1">
            <a:spLocks/>
          </p:cNvSpPr>
          <p:nvPr/>
        </p:nvSpPr>
        <p:spPr>
          <a:xfrm>
            <a:off x="2916493" y="6358893"/>
            <a:ext cx="5985457" cy="864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ctr">
              <a:buNone/>
            </a:pPr>
            <a:r>
              <a:rPr lang="fr-FR" sz="1400" i="1" dirty="0"/>
              <a:t>Source : </a:t>
            </a:r>
            <a:r>
              <a:rPr lang="fr-FR" sz="1400" i="1" dirty="0" err="1"/>
              <a:t>Wikimedia</a:t>
            </a:r>
            <a:endParaRPr lang="fr-FR" i="1" dirty="0"/>
          </a:p>
        </p:txBody>
      </p:sp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2B2F11D5-D598-A670-FE41-5A2C7865A23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322320" y="3230880"/>
            <a:ext cx="2672080" cy="1534160"/>
          </a:xfrm>
          <a:prstGeom prst="curvedConnector3">
            <a:avLst>
              <a:gd name="adj1" fmla="val 3289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 : en arc 23">
            <a:extLst>
              <a:ext uri="{FF2B5EF4-FFF2-40B4-BE49-F238E27FC236}">
                <a16:creationId xmlns:a16="http://schemas.microsoft.com/office/drawing/2014/main" id="{69D9E52A-6227-EF67-D531-7C23E49F446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3611" y="3586886"/>
            <a:ext cx="2825293" cy="975363"/>
          </a:xfrm>
          <a:prstGeom prst="curvedConnector3">
            <a:avLst>
              <a:gd name="adj1" fmla="val 35112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 : en arc 30">
            <a:extLst>
              <a:ext uri="{FF2B5EF4-FFF2-40B4-BE49-F238E27FC236}">
                <a16:creationId xmlns:a16="http://schemas.microsoft.com/office/drawing/2014/main" id="{E3736BC1-E281-87D1-DC42-19F99107CF86}"/>
              </a:ext>
            </a:extLst>
          </p:cNvPr>
          <p:cNvCxnSpPr>
            <a:cxnSpLocks/>
          </p:cNvCxnSpPr>
          <p:nvPr/>
        </p:nvCxnSpPr>
        <p:spPr>
          <a:xfrm rot="16200000" flipV="1">
            <a:off x="5331969" y="3472687"/>
            <a:ext cx="2879344" cy="1257810"/>
          </a:xfrm>
          <a:prstGeom prst="curvedConnector3">
            <a:avLst>
              <a:gd name="adj1" fmla="val 9156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conception, cube&#10;&#10;Description générée automatiquement avec une confiance moyenne">
            <a:extLst>
              <a:ext uri="{FF2B5EF4-FFF2-40B4-BE49-F238E27FC236}">
                <a16:creationId xmlns:a16="http://schemas.microsoft.com/office/drawing/2014/main" id="{13A7C701-5A4B-69E0-2CD6-F8101E6F89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023" y="1510190"/>
            <a:ext cx="424497" cy="384700"/>
          </a:xfrm>
          <a:prstGeom prst="rect">
            <a:avLst/>
          </a:prstGeom>
        </p:spPr>
      </p:pic>
      <p:pic>
        <p:nvPicPr>
          <p:cNvPr id="9" name="Image 8" descr="Une image contenant conception, cube&#10;&#10;Description générée automatiquement avec une confiance moyenne">
            <a:extLst>
              <a:ext uri="{FF2B5EF4-FFF2-40B4-BE49-F238E27FC236}">
                <a16:creationId xmlns:a16="http://schemas.microsoft.com/office/drawing/2014/main" id="{F84A132D-0BA0-1440-3939-1E1E6EFB9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520" y="1510190"/>
            <a:ext cx="424497" cy="384700"/>
          </a:xfrm>
          <a:prstGeom prst="rect">
            <a:avLst/>
          </a:prstGeom>
        </p:spPr>
      </p:pic>
      <p:sp>
        <p:nvSpPr>
          <p:cNvPr id="4" name="Signe de multiplication 3">
            <a:extLst>
              <a:ext uri="{FF2B5EF4-FFF2-40B4-BE49-F238E27FC236}">
                <a16:creationId xmlns:a16="http://schemas.microsoft.com/office/drawing/2014/main" id="{C3C0B2B0-B925-95FE-89DD-C998532B46FB}"/>
              </a:ext>
            </a:extLst>
          </p:cNvPr>
          <p:cNvSpPr/>
          <p:nvPr/>
        </p:nvSpPr>
        <p:spPr>
          <a:xfrm>
            <a:off x="5033043" y="1910640"/>
            <a:ext cx="581977" cy="56641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9614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9AE7A-7CBE-1D11-6DD2-6C05F50C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427" y="161197"/>
            <a:ext cx="11489176" cy="1024729"/>
          </a:xfrm>
        </p:spPr>
        <p:txBody>
          <a:bodyPr>
            <a:normAutofit/>
          </a:bodyPr>
          <a:lstStyle/>
          <a:p>
            <a:pPr algn="ctr"/>
            <a:r>
              <a:rPr lang="fr-FR" sz="4800" dirty="0"/>
              <a:t>L’architecture des data centers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E6081-4691-D40C-37D4-DC7ACAE9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1601" y="6425816"/>
            <a:ext cx="429768" cy="365125"/>
          </a:xfrm>
        </p:spPr>
        <p:txBody>
          <a:bodyPr/>
          <a:lstStyle/>
          <a:p>
            <a:fld id="{6E91CC32-6A6B-4E2E-BBA1-6864F305DA26}" type="slidenum">
              <a:rPr lang="en-US" sz="1600" smtClean="0"/>
              <a:t>9</a:t>
            </a:fld>
            <a:endParaRPr lang="en-US" sz="1600" dirty="0"/>
          </a:p>
        </p:txBody>
      </p:sp>
      <p:pic>
        <p:nvPicPr>
          <p:cNvPr id="5" name="Image 4" descr="Une image contenant capture d’écran, texte, diagramme, conception&#10;&#10;Description générée automatiquement">
            <a:extLst>
              <a:ext uri="{FF2B5EF4-FFF2-40B4-BE49-F238E27FC236}">
                <a16:creationId xmlns:a16="http://schemas.microsoft.com/office/drawing/2014/main" id="{803F8B0A-8439-87EB-DBA0-624AB27E4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169" y="1370787"/>
            <a:ext cx="5597662" cy="4870168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1E9BD4-9D69-D9AF-E918-D44BA7A826B3}"/>
              </a:ext>
            </a:extLst>
          </p:cNvPr>
          <p:cNvSpPr txBox="1">
            <a:spLocks/>
          </p:cNvSpPr>
          <p:nvPr/>
        </p:nvSpPr>
        <p:spPr>
          <a:xfrm>
            <a:off x="2916493" y="6358893"/>
            <a:ext cx="5985457" cy="864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ctr">
              <a:buNone/>
            </a:pPr>
            <a:r>
              <a:rPr lang="fr-FR" sz="1400" i="1" dirty="0"/>
              <a:t>Source : </a:t>
            </a:r>
            <a:r>
              <a:rPr lang="fr-FR" sz="1400" i="1" dirty="0" err="1"/>
              <a:t>Wikimedia</a:t>
            </a:r>
            <a:endParaRPr lang="fr-FR" i="1" dirty="0"/>
          </a:p>
        </p:txBody>
      </p:sp>
      <p:cxnSp>
        <p:nvCxnSpPr>
          <p:cNvPr id="12" name="Connecteur : en arc 11">
            <a:extLst>
              <a:ext uri="{FF2B5EF4-FFF2-40B4-BE49-F238E27FC236}">
                <a16:creationId xmlns:a16="http://schemas.microsoft.com/office/drawing/2014/main" id="{2B2F11D5-D598-A670-FE41-5A2C7865A23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322320" y="3230880"/>
            <a:ext cx="2672080" cy="1534160"/>
          </a:xfrm>
          <a:prstGeom prst="curvedConnector3">
            <a:avLst>
              <a:gd name="adj1" fmla="val 3289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 : en arc 23">
            <a:extLst>
              <a:ext uri="{FF2B5EF4-FFF2-40B4-BE49-F238E27FC236}">
                <a16:creationId xmlns:a16="http://schemas.microsoft.com/office/drawing/2014/main" id="{69D9E52A-6227-EF67-D531-7C23E49F446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3611" y="3586886"/>
            <a:ext cx="2825293" cy="975363"/>
          </a:xfrm>
          <a:prstGeom prst="curvedConnector3">
            <a:avLst>
              <a:gd name="adj1" fmla="val 35112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 : en arc 30">
            <a:extLst>
              <a:ext uri="{FF2B5EF4-FFF2-40B4-BE49-F238E27FC236}">
                <a16:creationId xmlns:a16="http://schemas.microsoft.com/office/drawing/2014/main" id="{E3736BC1-E281-87D1-DC42-19F99107CF86}"/>
              </a:ext>
            </a:extLst>
          </p:cNvPr>
          <p:cNvCxnSpPr>
            <a:cxnSpLocks/>
          </p:cNvCxnSpPr>
          <p:nvPr/>
        </p:nvCxnSpPr>
        <p:spPr>
          <a:xfrm rot="16200000" flipV="1">
            <a:off x="5331969" y="3472687"/>
            <a:ext cx="2879344" cy="1257810"/>
          </a:xfrm>
          <a:prstGeom prst="curvedConnector3">
            <a:avLst>
              <a:gd name="adj1" fmla="val 9156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conception, cube&#10;&#10;Description générée automatiquement avec une confiance moyenne">
            <a:extLst>
              <a:ext uri="{FF2B5EF4-FFF2-40B4-BE49-F238E27FC236}">
                <a16:creationId xmlns:a16="http://schemas.microsoft.com/office/drawing/2014/main" id="{13A7C701-5A4B-69E0-2CD6-F8101E6F89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023" y="1510190"/>
            <a:ext cx="424497" cy="384700"/>
          </a:xfrm>
          <a:prstGeom prst="rect">
            <a:avLst/>
          </a:prstGeom>
        </p:spPr>
      </p:pic>
      <p:pic>
        <p:nvPicPr>
          <p:cNvPr id="9" name="Image 8" descr="Une image contenant conception, cube&#10;&#10;Description générée automatiquement avec une confiance moyenne">
            <a:extLst>
              <a:ext uri="{FF2B5EF4-FFF2-40B4-BE49-F238E27FC236}">
                <a16:creationId xmlns:a16="http://schemas.microsoft.com/office/drawing/2014/main" id="{F84A132D-0BA0-1440-3939-1E1E6EFB9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520" y="1510190"/>
            <a:ext cx="424497" cy="384700"/>
          </a:xfrm>
          <a:prstGeom prst="rect">
            <a:avLst/>
          </a:prstGeom>
        </p:spPr>
      </p:pic>
      <p:sp>
        <p:nvSpPr>
          <p:cNvPr id="4" name="Signe de multiplication 3">
            <a:extLst>
              <a:ext uri="{FF2B5EF4-FFF2-40B4-BE49-F238E27FC236}">
                <a16:creationId xmlns:a16="http://schemas.microsoft.com/office/drawing/2014/main" id="{C3C0B2B0-B925-95FE-89DD-C998532B46FB}"/>
              </a:ext>
            </a:extLst>
          </p:cNvPr>
          <p:cNvSpPr/>
          <p:nvPr/>
        </p:nvSpPr>
        <p:spPr>
          <a:xfrm>
            <a:off x="5033043" y="1910640"/>
            <a:ext cx="581977" cy="56641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Forme libre : forme 18">
            <a:extLst>
              <a:ext uri="{FF2B5EF4-FFF2-40B4-BE49-F238E27FC236}">
                <a16:creationId xmlns:a16="http://schemas.microsoft.com/office/drawing/2014/main" id="{099BFCDB-BF21-CDA4-8608-D1BA4A4B757E}"/>
              </a:ext>
            </a:extLst>
          </p:cNvPr>
          <p:cNvSpPr/>
          <p:nvPr/>
        </p:nvSpPr>
        <p:spPr>
          <a:xfrm>
            <a:off x="5354955" y="1421059"/>
            <a:ext cx="815340" cy="403931"/>
          </a:xfrm>
          <a:custGeom>
            <a:avLst/>
            <a:gdLst>
              <a:gd name="connsiteX0" fmla="*/ 0 w 815340"/>
              <a:gd name="connsiteY0" fmla="*/ 97226 h 403931"/>
              <a:gd name="connsiteX1" fmla="*/ 350520 w 815340"/>
              <a:gd name="connsiteY1" fmla="*/ 71 h 403931"/>
              <a:gd name="connsiteX2" fmla="*/ 712470 w 815340"/>
              <a:gd name="connsiteY2" fmla="*/ 110561 h 403931"/>
              <a:gd name="connsiteX3" fmla="*/ 815340 w 815340"/>
              <a:gd name="connsiteY3" fmla="*/ 403931 h 403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5340" h="403931">
                <a:moveTo>
                  <a:pt x="0" y="97226"/>
                </a:moveTo>
                <a:cubicBezTo>
                  <a:pt x="115887" y="47537"/>
                  <a:pt x="231775" y="-2152"/>
                  <a:pt x="350520" y="71"/>
                </a:cubicBezTo>
                <a:cubicBezTo>
                  <a:pt x="469265" y="2293"/>
                  <a:pt x="635000" y="43251"/>
                  <a:pt x="712470" y="110561"/>
                </a:cubicBezTo>
                <a:cubicBezTo>
                  <a:pt x="789940" y="177871"/>
                  <a:pt x="805815" y="362656"/>
                  <a:pt x="815340" y="403931"/>
                </a:cubicBezTo>
              </a:path>
            </a:pathLst>
          </a:custGeom>
          <a:noFill/>
          <a:ln>
            <a:prstDash val="lgDash"/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7681164"/>
      </p:ext>
    </p:extLst>
  </p:cSld>
  <p:clrMapOvr>
    <a:masterClrMapping/>
  </p:clrMapOvr>
</p:sld>
</file>

<file path=ppt/theme/theme1.xml><?xml version="1.0" encoding="utf-8"?>
<a:theme xmlns:a="http://schemas.openxmlformats.org/drawingml/2006/main" name="Dylan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lanVTI" id="{602636BD-A055-489B-83EC-AD971B7E5F9C}" vid="{CD33A9BC-C4B5-4F36-8A14-490DC4E38F2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1141</Words>
  <Application>Microsoft Office PowerPoint</Application>
  <PresentationFormat>Grand écran</PresentationFormat>
  <Paragraphs>126</Paragraphs>
  <Slides>18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Calibri</vt:lpstr>
      <vt:lpstr>Neue Haas Grotesk Text Pro</vt:lpstr>
      <vt:lpstr>Wingdings</vt:lpstr>
      <vt:lpstr>DylanVTI</vt:lpstr>
      <vt:lpstr>Optimizing energy consumption in data centers using low-resource computational devices</vt:lpstr>
      <vt:lpstr>La consommation énergétique des data centers</vt:lpstr>
      <vt:lpstr>Objectif principal</vt:lpstr>
      <vt:lpstr>L’architecture des data centers</vt:lpstr>
      <vt:lpstr>L’architecture des data centers</vt:lpstr>
      <vt:lpstr>L’architecture des data centers</vt:lpstr>
      <vt:lpstr>L’architecture des data centers</vt:lpstr>
      <vt:lpstr>L’architecture des data centers</vt:lpstr>
      <vt:lpstr>L’architecture des data centers</vt:lpstr>
      <vt:lpstr>L’architecture des data centers</vt:lpstr>
      <vt:lpstr>L’utilisation d’appareils faible consommation</vt:lpstr>
      <vt:lpstr>Présentation PowerPoint</vt:lpstr>
      <vt:lpstr>Présentation PowerPoint</vt:lpstr>
      <vt:lpstr>Questions ?</vt:lpstr>
      <vt:lpstr>Collecte de données (CPU)</vt:lpstr>
      <vt:lpstr>Collecte de données (bande-passante)</vt:lpstr>
      <vt:lpstr>Références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Hippolyte Verninas</dc:creator>
  <cp:lastModifiedBy>Hippolyte Verninas</cp:lastModifiedBy>
  <cp:revision>20</cp:revision>
  <dcterms:created xsi:type="dcterms:W3CDTF">2024-01-24T22:24:31Z</dcterms:created>
  <dcterms:modified xsi:type="dcterms:W3CDTF">2024-02-01T12:20:03Z</dcterms:modified>
</cp:coreProperties>
</file>

<file path=docProps/thumbnail.jpeg>
</file>